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77" r:id="rId2"/>
    <p:sldId id="256" r:id="rId3"/>
    <p:sldId id="257" r:id="rId4"/>
    <p:sldId id="258" r:id="rId5"/>
    <p:sldId id="259" r:id="rId6"/>
    <p:sldId id="260" r:id="rId7"/>
    <p:sldId id="271" r:id="rId8"/>
    <p:sldId id="261" r:id="rId9"/>
    <p:sldId id="263" r:id="rId10"/>
    <p:sldId id="264" r:id="rId11"/>
    <p:sldId id="265" r:id="rId12"/>
    <p:sldId id="266" r:id="rId13"/>
    <p:sldId id="267" r:id="rId14"/>
    <p:sldId id="268" r:id="rId15"/>
    <p:sldId id="269" r:id="rId16"/>
    <p:sldId id="276" r:id="rId17"/>
    <p:sldId id="270" r:id="rId18"/>
    <p:sldId id="272" r:id="rId19"/>
    <p:sldId id="274" r:id="rId20"/>
    <p:sldId id="279" r:id="rId21"/>
    <p:sldId id="280"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2528" y="-816"/>
      </p:cViewPr>
      <p:guideLst>
        <p:guide orient="horz" pos="2160"/>
        <p:guide pos="2880"/>
      </p:guideLst>
    </p:cSldViewPr>
  </p:slideViewPr>
  <p:notesTextViewPr>
    <p:cViewPr>
      <p:scale>
        <a:sx n="1" d="1"/>
        <a:sy n="1" d="1"/>
      </p:scale>
      <p:origin x="0" y="0"/>
    </p:cViewPr>
  </p:notesTextViewPr>
  <p:notesViewPr>
    <p:cSldViewPr>
      <p:cViewPr varScale="1">
        <p:scale>
          <a:sx n="89" d="100"/>
          <a:sy n="89" d="100"/>
        </p:scale>
        <p:origin x="-379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56595"/>
          </a:xfrm>
          <a:prstGeom prst="rect">
            <a:avLst/>
          </a:prstGeom>
        </p:spPr>
        <p:txBody>
          <a:bodyPr vert="horz" lIns="86493" tIns="43247" rIns="86493" bIns="43247" rtlCol="0"/>
          <a:lstStyle>
            <a:lvl1pPr algn="l">
              <a:defRPr sz="1100"/>
            </a:lvl1pPr>
          </a:lstStyle>
          <a:p>
            <a:endParaRPr lang="en-US" dirty="0"/>
          </a:p>
        </p:txBody>
      </p:sp>
      <p:sp>
        <p:nvSpPr>
          <p:cNvPr id="3" name="Date Placeholder 2"/>
          <p:cNvSpPr>
            <a:spLocks noGrp="1"/>
          </p:cNvSpPr>
          <p:nvPr>
            <p:ph type="dt" sz="quarter" idx="1"/>
          </p:nvPr>
        </p:nvSpPr>
        <p:spPr>
          <a:xfrm>
            <a:off x="3884414" y="1"/>
            <a:ext cx="2972098" cy="456595"/>
          </a:xfrm>
          <a:prstGeom prst="rect">
            <a:avLst/>
          </a:prstGeom>
        </p:spPr>
        <p:txBody>
          <a:bodyPr vert="horz" lIns="86493" tIns="43247" rIns="86493" bIns="43247" rtlCol="0"/>
          <a:lstStyle>
            <a:lvl1pPr algn="r">
              <a:defRPr sz="1100"/>
            </a:lvl1pPr>
          </a:lstStyle>
          <a:p>
            <a:fld id="{BA5F689C-6E4C-4CD4-881C-C30A399851D4}" type="datetimeFigureOut">
              <a:rPr lang="en-US" smtClean="0"/>
              <a:t>7/12/13</a:t>
            </a:fld>
            <a:endParaRPr lang="en-US" dirty="0"/>
          </a:p>
        </p:txBody>
      </p:sp>
      <p:sp>
        <p:nvSpPr>
          <p:cNvPr id="4" name="Footer Placeholder 3"/>
          <p:cNvSpPr>
            <a:spLocks noGrp="1"/>
          </p:cNvSpPr>
          <p:nvPr>
            <p:ph type="ftr" sz="quarter" idx="2"/>
          </p:nvPr>
        </p:nvSpPr>
        <p:spPr>
          <a:xfrm>
            <a:off x="0" y="8685894"/>
            <a:ext cx="2972098" cy="456595"/>
          </a:xfrm>
          <a:prstGeom prst="rect">
            <a:avLst/>
          </a:prstGeom>
        </p:spPr>
        <p:txBody>
          <a:bodyPr vert="horz" lIns="86493" tIns="43247" rIns="86493" bIns="43247"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414" y="8685894"/>
            <a:ext cx="2972098" cy="456595"/>
          </a:xfrm>
          <a:prstGeom prst="rect">
            <a:avLst/>
          </a:prstGeom>
        </p:spPr>
        <p:txBody>
          <a:bodyPr vert="horz" lIns="86493" tIns="43247" rIns="86493" bIns="43247" rtlCol="0" anchor="b"/>
          <a:lstStyle>
            <a:lvl1pPr algn="r">
              <a:defRPr sz="1100"/>
            </a:lvl1pPr>
          </a:lstStyle>
          <a:p>
            <a:fld id="{5A44C58D-99DE-4EDC-9596-97D288D2E892}" type="slidenum">
              <a:rPr lang="en-US" smtClean="0"/>
              <a:t>‹#›</a:t>
            </a:fld>
            <a:endParaRPr lang="en-US" dirty="0"/>
          </a:p>
        </p:txBody>
      </p:sp>
    </p:spTree>
    <p:extLst>
      <p:ext uri="{BB962C8B-B14F-4D97-AF65-F5344CB8AC3E}">
        <p14:creationId xmlns:p14="http://schemas.microsoft.com/office/powerpoint/2010/main" val="3521070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6028F-8333-43A8-B1BF-8BF331F5F393}" type="slidenum">
              <a:rPr lang="en-US" smtClean="0"/>
              <a:t>‹#›</a:t>
            </a:fld>
            <a:endParaRPr lang="en-US" dirty="0"/>
          </a:p>
        </p:txBody>
      </p:sp>
      <p:sp>
        <p:nvSpPr>
          <p:cNvPr id="8" name="Date Placeholder 7"/>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64D0B-47F3-4EE1-B7C1-874110B7280D}" type="datetimeFigureOut">
              <a:rPr lang="en-US" smtClean="0"/>
              <a:t>7/12/13</a:t>
            </a:fld>
            <a:endParaRPr lang="en-US" dirty="0"/>
          </a:p>
        </p:txBody>
      </p:sp>
      <p:sp>
        <p:nvSpPr>
          <p:cNvPr id="9" name="Notes Placeholder 8"/>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
        <p:nvSpPr>
          <p:cNvPr id="10" name="Slide Image Placeholder 9"/>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243719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1</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a:p>
        </p:txBody>
      </p:sp>
    </p:spTree>
    <p:extLst>
      <p:ext uri="{BB962C8B-B14F-4D97-AF65-F5344CB8AC3E}">
        <p14:creationId xmlns:p14="http://schemas.microsoft.com/office/powerpoint/2010/main" val="4277373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10</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375972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11</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260788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12</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276455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13</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4174222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14</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3326169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15</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3863639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16</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393833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17</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3706514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18</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1620575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19</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29986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9D6028F-8333-43A8-B1BF-8BF331F5F393}" type="slidenum">
              <a:rPr lang="en-US" smtClean="0"/>
              <a:t>2</a:t>
            </a:fld>
            <a:endParaRPr lang="en-US" dirty="0"/>
          </a:p>
        </p:txBody>
      </p:sp>
    </p:spTree>
    <p:extLst>
      <p:ext uri="{BB962C8B-B14F-4D97-AF65-F5344CB8AC3E}">
        <p14:creationId xmlns:p14="http://schemas.microsoft.com/office/powerpoint/2010/main" val="3139799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20</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299868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21</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825441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22</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276206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3</a:t>
            </a:fld>
            <a:endParaRPr lang="en-US" dirty="0"/>
          </a:p>
        </p:txBody>
      </p:sp>
      <p:sp>
        <p:nvSpPr>
          <p:cNvPr id="6"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201217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4</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a:p>
        </p:txBody>
      </p:sp>
    </p:spTree>
    <p:extLst>
      <p:ext uri="{BB962C8B-B14F-4D97-AF65-F5344CB8AC3E}">
        <p14:creationId xmlns:p14="http://schemas.microsoft.com/office/powerpoint/2010/main" val="10752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5</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318462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6</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90295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7</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392799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8</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41564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E9D6028F-8333-43A8-B1BF-8BF331F5F393}" type="slidenum">
              <a:rPr lang="en-US" smtClean="0"/>
              <a:t>9</a:t>
            </a:fld>
            <a:endParaRPr lang="en-US" dirty="0"/>
          </a:p>
        </p:txBody>
      </p:sp>
      <p:sp>
        <p:nvSpPr>
          <p:cNvPr id="5" name="Notes Placeholder 2"/>
          <p:cNvSpPr>
            <a:spLocks noGrp="1"/>
          </p:cNvSpPr>
          <p:nvPr>
            <p:ph type="body" idx="1"/>
          </p:nvPr>
        </p:nvSpPr>
        <p:spPr>
          <a:xfrm>
            <a:off x="685800" y="4343400"/>
            <a:ext cx="5486400" cy="4114800"/>
          </a:xfrm>
          <a:prstGeom prst="rect">
            <a:avLst/>
          </a:prstGeom>
        </p:spPr>
        <p:txBody>
          <a:bodyPr/>
          <a:lstStyle/>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smtClean="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smtClean="0"/>
          </a:p>
          <a:p>
            <a:endParaRPr lang="en-US" dirty="0" smtClean="0"/>
          </a:p>
          <a:p>
            <a:endParaRPr lang="en-US" dirty="0"/>
          </a:p>
        </p:txBody>
      </p:sp>
    </p:spTree>
    <p:extLst>
      <p:ext uri="{BB962C8B-B14F-4D97-AF65-F5344CB8AC3E}">
        <p14:creationId xmlns:p14="http://schemas.microsoft.com/office/powerpoint/2010/main" val="73259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58B0000-8653-402E-AE5F-2A7D325DAC04}" type="datetimeFigureOut">
              <a:rPr lang="en-US" smtClean="0"/>
              <a:t>7/12/13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5BD5C888-D4B0-42EA-9138-362B7C56EE6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8B0000-8653-402E-AE5F-2A7D325DAC04}" type="datetimeFigureOut">
              <a:rPr lang="en-US" smtClean="0"/>
              <a:t>7/12/13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5C888-D4B0-42EA-9138-362B7C56EE6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8B0000-8653-402E-AE5F-2A7D325DAC04}" type="datetimeFigureOut">
              <a:rPr lang="en-US" smtClean="0"/>
              <a:t>7/12/13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5C888-D4B0-42EA-9138-362B7C56EE6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58B0000-8653-402E-AE5F-2A7D325DAC04}" type="datetimeFigureOut">
              <a:rPr lang="en-US" smtClean="0"/>
              <a:t>7/12/13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5C888-D4B0-42EA-9138-362B7C56EE6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58B0000-8653-402E-AE5F-2A7D325DAC04}" type="datetimeFigureOut">
              <a:rPr lang="en-US" smtClean="0"/>
              <a:t>7/12/13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5C888-D4B0-42EA-9138-362B7C56EE6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58B0000-8653-402E-AE5F-2A7D325DAC04}" type="datetimeFigureOut">
              <a:rPr lang="en-US" smtClean="0"/>
              <a:t>7/12/13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D5C888-D4B0-42EA-9138-362B7C56EE6B}" type="slidenum">
              <a:rPr lang="en-US" smtClean="0"/>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258B0000-8653-402E-AE5F-2A7D325DAC04}" type="datetimeFigureOut">
              <a:rPr lang="en-US" smtClean="0"/>
              <a:t>7/12/13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D5C888-D4B0-42EA-9138-362B7C56EE6B}" type="slidenum">
              <a:rPr lang="en-US" smtClean="0"/>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258B0000-8653-402E-AE5F-2A7D325DAC04}" type="datetimeFigureOut">
              <a:rPr lang="en-US" smtClean="0"/>
              <a:t>7/12/13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D5C888-D4B0-42EA-9138-362B7C56EE6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258B0000-8653-402E-AE5F-2A7D325DAC04}" type="datetimeFigureOut">
              <a:rPr lang="en-US" smtClean="0"/>
              <a:t>7/12/13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D5C888-D4B0-42EA-9138-362B7C56EE6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58B0000-8653-402E-AE5F-2A7D325DAC04}" type="datetimeFigureOut">
              <a:rPr lang="en-US" smtClean="0"/>
              <a:t>7/12/13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D5C888-D4B0-42EA-9138-362B7C56EE6B}" type="slidenum">
              <a:rPr lang="en-US" smtClean="0"/>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58B0000-8653-402E-AE5F-2A7D325DAC04}" type="datetimeFigureOut">
              <a:rPr lang="en-US" smtClean="0"/>
              <a:t>7/12/13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D5C888-D4B0-42EA-9138-362B7C56EE6B}" type="slidenum">
              <a:rPr lang="en-US" smtClean="0"/>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258B0000-8653-402E-AE5F-2A7D325DAC04}" type="datetimeFigureOut">
              <a:rPr lang="en-US" smtClean="0"/>
              <a:t>7/12/13</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5BD5C888-D4B0-42EA-9138-362B7C56EE6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mailto:lisa.ferrell@arkansas.gov" TargetMode="External"/><Relationship Id="rId4" Type="http://schemas.openxmlformats.org/officeDocument/2006/relationships/hyperlink" Target="mailto:mark.mcmanus@arkansas.gov" TargetMode="External"/><Relationship Id="rId5" Type="http://schemas.openxmlformats.org/officeDocument/2006/relationships/hyperlink" Target="mailto:jake.walker@arkansas.gov" TargetMode="External"/><Relationship Id="rId6" Type="http://schemas.openxmlformats.org/officeDocument/2006/relationships/hyperlink" Target="mailto:nathan.gray@arkansas.gov"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914400"/>
            <a:ext cx="8763000" cy="2305050"/>
          </a:xfrm>
        </p:spPr>
        <p:txBody>
          <a:bodyPr>
            <a:normAutofit/>
          </a:bodyPr>
          <a:lstStyle/>
          <a:p>
            <a:r>
              <a:rPr lang="en-US" dirty="0" smtClean="0"/>
              <a:t>Arkansas Research Center’s</a:t>
            </a:r>
            <a:r>
              <a:rPr lang="en-US" dirty="0"/>
              <a:t> </a:t>
            </a:r>
            <a:r>
              <a:rPr lang="en-US" dirty="0" smtClean="0"/>
              <a:t/>
            </a:r>
            <a:br>
              <a:rPr lang="en-US" dirty="0" smtClean="0"/>
            </a:br>
            <a:r>
              <a:rPr lang="en-US" dirty="0" smtClean="0"/>
              <a:t>Unified Discretionary Grants </a:t>
            </a:r>
            <a:br>
              <a:rPr lang="en-US" dirty="0" smtClean="0"/>
            </a:br>
            <a:r>
              <a:rPr lang="en-US" dirty="0" smtClean="0"/>
              <a:t>Data System</a:t>
            </a:r>
            <a:br>
              <a:rPr lang="en-US" dirty="0" smtClean="0"/>
            </a:br>
            <a:r>
              <a:rPr lang="en-US" dirty="0" smtClean="0"/>
              <a:t>Initial Training </a:t>
            </a:r>
            <a:endParaRPr lang="en-US" dirty="0"/>
          </a:p>
        </p:txBody>
      </p:sp>
      <p:sp>
        <p:nvSpPr>
          <p:cNvPr id="4" name="Subtitle 3"/>
          <p:cNvSpPr>
            <a:spLocks noGrp="1"/>
          </p:cNvSpPr>
          <p:nvPr>
            <p:ph type="subTitle" idx="1"/>
          </p:nvPr>
        </p:nvSpPr>
        <p:spPr/>
        <p:txBody>
          <a:bodyPr>
            <a:normAutofit/>
          </a:bodyPr>
          <a:lstStyle/>
          <a:p>
            <a:r>
              <a:rPr lang="en-US" dirty="0" smtClean="0"/>
              <a:t>Presented by:</a:t>
            </a:r>
          </a:p>
          <a:p>
            <a:r>
              <a:rPr lang="en-US" dirty="0" smtClean="0"/>
              <a:t>Jake Walker, PhD, Project Manager</a:t>
            </a:r>
          </a:p>
          <a:p>
            <a:r>
              <a:rPr lang="en-US" dirty="0" smtClean="0"/>
              <a:t>&amp; </a:t>
            </a:r>
          </a:p>
          <a:p>
            <a:r>
              <a:rPr lang="en-US" dirty="0" smtClean="0"/>
              <a:t>Nathan Gray, Programmer/Developer</a:t>
            </a:r>
          </a:p>
        </p:txBody>
      </p:sp>
    </p:spTree>
    <p:extLst>
      <p:ext uri="{BB962C8B-B14F-4D97-AF65-F5344CB8AC3E}">
        <p14:creationId xmlns:p14="http://schemas.microsoft.com/office/powerpoint/2010/main" val="3442184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990600"/>
            <a:ext cx="9144000" cy="432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763000" cy="1143000"/>
          </a:xfrm>
        </p:spPr>
        <p:txBody>
          <a:bodyPr anchor="t">
            <a:noAutofit/>
          </a:bodyPr>
          <a:lstStyle/>
          <a:p>
            <a:r>
              <a:rPr lang="en-US" sz="3200" dirty="0" smtClean="0"/>
              <a:t>Employment Status= Employed, but Received Notice of Termination</a:t>
            </a:r>
            <a:endParaRPr lang="en-US" sz="3200" dirty="0"/>
          </a:p>
        </p:txBody>
      </p:sp>
      <p:sp>
        <p:nvSpPr>
          <p:cNvPr id="4" name="TextBox 3"/>
          <p:cNvSpPr txBox="1"/>
          <p:nvPr/>
        </p:nvSpPr>
        <p:spPr>
          <a:xfrm>
            <a:off x="514350" y="5029200"/>
            <a:ext cx="8077200" cy="1200329"/>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If they are employed, but received notice of termination, you will enter all the same information as if they were employed with the addition of the date when they received notice of termination, their expected last date of employment, and reason for termination.</a:t>
            </a:r>
            <a:endParaRPr lang="en-US" dirty="0">
              <a:solidFill>
                <a:schemeClr val="bg2"/>
              </a:solidFill>
            </a:endParaRPr>
          </a:p>
        </p:txBody>
      </p:sp>
    </p:spTree>
    <p:extLst>
      <p:ext uri="{BB962C8B-B14F-4D97-AF65-F5344CB8AC3E}">
        <p14:creationId xmlns:p14="http://schemas.microsoft.com/office/powerpoint/2010/main" val="35369971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1285874"/>
            <a:ext cx="9144000" cy="366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0"/>
            <a:ext cx="8839200" cy="1143000"/>
          </a:xfrm>
        </p:spPr>
        <p:txBody>
          <a:bodyPr anchor="t">
            <a:normAutofit/>
          </a:bodyPr>
          <a:lstStyle/>
          <a:p>
            <a:r>
              <a:rPr lang="en-US" sz="3200" dirty="0" smtClean="0"/>
              <a:t>Employment </a:t>
            </a:r>
            <a:r>
              <a:rPr lang="en-US" sz="3200" dirty="0"/>
              <a:t>Status</a:t>
            </a:r>
            <a:r>
              <a:rPr lang="en-US" sz="3200" dirty="0" smtClean="0"/>
              <a:t>= Not Employed/Unemployed</a:t>
            </a:r>
            <a:endParaRPr lang="en-US" sz="3600" dirty="0"/>
          </a:p>
        </p:txBody>
      </p:sp>
      <p:sp>
        <p:nvSpPr>
          <p:cNvPr id="4" name="TextBox 3"/>
          <p:cNvSpPr txBox="1"/>
          <p:nvPr/>
        </p:nvSpPr>
        <p:spPr>
          <a:xfrm>
            <a:off x="533400" y="4800600"/>
            <a:ext cx="8077200" cy="1477328"/>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If they are unemployed, collect the information as it pertains to the individual’s most recent employer.   If you or the client needs clarification on the differences between </a:t>
            </a:r>
            <a:r>
              <a:rPr lang="en-US" b="1" dirty="0" smtClean="0">
                <a:solidFill>
                  <a:schemeClr val="bg2"/>
                </a:solidFill>
              </a:rPr>
              <a:t>Long Term Unemployed (27 weeks Unemployed) </a:t>
            </a:r>
            <a:r>
              <a:rPr lang="en-US" dirty="0" smtClean="0">
                <a:solidFill>
                  <a:schemeClr val="bg2"/>
                </a:solidFill>
              </a:rPr>
              <a:t>and </a:t>
            </a:r>
            <a:r>
              <a:rPr lang="en-US" b="1" dirty="0" smtClean="0">
                <a:solidFill>
                  <a:schemeClr val="bg2"/>
                </a:solidFill>
              </a:rPr>
              <a:t>Long Term Unemployed (Other)</a:t>
            </a:r>
            <a:r>
              <a:rPr lang="en-US" dirty="0" smtClean="0">
                <a:solidFill>
                  <a:schemeClr val="bg2"/>
                </a:solidFill>
              </a:rPr>
              <a:t> or any other terms referenced on this form you can see the list of definitions on the last page of the new intake form dated 06-25-2013.</a:t>
            </a:r>
            <a:endParaRPr lang="en-US" dirty="0">
              <a:solidFill>
                <a:schemeClr val="bg2"/>
              </a:solidFill>
            </a:endParaRPr>
          </a:p>
        </p:txBody>
      </p:sp>
    </p:spTree>
    <p:extLst>
      <p:ext uri="{BB962C8B-B14F-4D97-AF65-F5344CB8AC3E}">
        <p14:creationId xmlns:p14="http://schemas.microsoft.com/office/powerpoint/2010/main" val="36446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525" y="609600"/>
            <a:ext cx="9124950" cy="434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chor="t">
            <a:normAutofit/>
          </a:bodyPr>
          <a:lstStyle/>
          <a:p>
            <a:r>
              <a:rPr lang="en-US" sz="3200" dirty="0" smtClean="0"/>
              <a:t>Education and Training</a:t>
            </a:r>
            <a:endParaRPr lang="en-US" sz="3200" dirty="0"/>
          </a:p>
        </p:txBody>
      </p:sp>
      <p:sp>
        <p:nvSpPr>
          <p:cNvPr id="4" name="TextBox 3"/>
          <p:cNvSpPr txBox="1"/>
          <p:nvPr/>
        </p:nvSpPr>
        <p:spPr>
          <a:xfrm>
            <a:off x="533400" y="3935983"/>
            <a:ext cx="8077200" cy="2031325"/>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In this section you will enter the basic information related to the education/training program that the participants enroll in at your institution.  This information will populate into the </a:t>
            </a:r>
            <a:r>
              <a:rPr lang="en-US" b="1" dirty="0" smtClean="0">
                <a:solidFill>
                  <a:schemeClr val="bg2"/>
                </a:solidFill>
              </a:rPr>
              <a:t>Program </a:t>
            </a:r>
            <a:r>
              <a:rPr lang="en-US" b="1" dirty="0">
                <a:solidFill>
                  <a:schemeClr val="bg2"/>
                </a:solidFill>
              </a:rPr>
              <a:t>T</a:t>
            </a:r>
            <a:r>
              <a:rPr lang="en-US" b="1" dirty="0" smtClean="0">
                <a:solidFill>
                  <a:schemeClr val="bg2"/>
                </a:solidFill>
              </a:rPr>
              <a:t>ab </a:t>
            </a:r>
            <a:r>
              <a:rPr lang="en-US" dirty="0" smtClean="0">
                <a:solidFill>
                  <a:schemeClr val="bg2"/>
                </a:solidFill>
              </a:rPr>
              <a:t>for the participant.  </a:t>
            </a:r>
          </a:p>
          <a:p>
            <a:endParaRPr lang="en-US" dirty="0">
              <a:solidFill>
                <a:schemeClr val="bg2"/>
              </a:solidFill>
            </a:endParaRPr>
          </a:p>
          <a:p>
            <a:r>
              <a:rPr lang="en-US" dirty="0" smtClean="0">
                <a:solidFill>
                  <a:schemeClr val="bg2"/>
                </a:solidFill>
              </a:rPr>
              <a:t>The types of training that are being administered will need to be selected here but will also need to be added under the </a:t>
            </a:r>
            <a:r>
              <a:rPr lang="en-US" b="1" dirty="0" smtClean="0">
                <a:solidFill>
                  <a:schemeClr val="bg2"/>
                </a:solidFill>
              </a:rPr>
              <a:t>Education and Training  Tab</a:t>
            </a:r>
            <a:r>
              <a:rPr lang="en-US" dirty="0">
                <a:solidFill>
                  <a:schemeClr val="bg2"/>
                </a:solidFill>
              </a:rPr>
              <a:t> </a:t>
            </a:r>
            <a:r>
              <a:rPr lang="en-US" dirty="0" smtClean="0">
                <a:solidFill>
                  <a:schemeClr val="bg2"/>
                </a:solidFill>
              </a:rPr>
              <a:t>as education/training activities.</a:t>
            </a:r>
            <a:endParaRPr lang="en-US" b="1" dirty="0">
              <a:solidFill>
                <a:schemeClr val="bg2"/>
              </a:solidFill>
            </a:endParaRPr>
          </a:p>
        </p:txBody>
      </p:sp>
    </p:spTree>
    <p:extLst>
      <p:ext uri="{BB962C8B-B14F-4D97-AF65-F5344CB8AC3E}">
        <p14:creationId xmlns:p14="http://schemas.microsoft.com/office/powerpoint/2010/main" val="191414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609600"/>
            <a:ext cx="9144000" cy="43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chor="t">
            <a:normAutofit/>
          </a:bodyPr>
          <a:lstStyle/>
          <a:p>
            <a:r>
              <a:rPr lang="en-US" sz="3200" dirty="0" smtClean="0"/>
              <a:t>Education and Training</a:t>
            </a:r>
            <a:endParaRPr lang="en-US" sz="3200" dirty="0"/>
          </a:p>
        </p:txBody>
      </p:sp>
      <p:sp>
        <p:nvSpPr>
          <p:cNvPr id="4" name="TextBox 3"/>
          <p:cNvSpPr txBox="1"/>
          <p:nvPr/>
        </p:nvSpPr>
        <p:spPr>
          <a:xfrm>
            <a:off x="533400" y="4495800"/>
            <a:ext cx="8077200" cy="1477328"/>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Once you select if the program will lead to a degree or certification the list of available degree or certification options will become available.  </a:t>
            </a:r>
          </a:p>
          <a:p>
            <a:endParaRPr lang="en-US" dirty="0">
              <a:solidFill>
                <a:schemeClr val="bg2"/>
              </a:solidFill>
            </a:endParaRPr>
          </a:p>
          <a:p>
            <a:r>
              <a:rPr lang="en-US" dirty="0" smtClean="0">
                <a:solidFill>
                  <a:schemeClr val="bg2"/>
                </a:solidFill>
              </a:rPr>
              <a:t>If a person will be earning multiple degrees or certifications while in the program select all that will apply.</a:t>
            </a:r>
            <a:endParaRPr lang="en-US" dirty="0">
              <a:solidFill>
                <a:schemeClr val="bg2"/>
              </a:solidFill>
            </a:endParaRPr>
          </a:p>
        </p:txBody>
      </p:sp>
    </p:spTree>
    <p:extLst>
      <p:ext uri="{BB962C8B-B14F-4D97-AF65-F5344CB8AC3E}">
        <p14:creationId xmlns:p14="http://schemas.microsoft.com/office/powerpoint/2010/main" val="66068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a:bodyPr>
          <a:lstStyle/>
          <a:p>
            <a:r>
              <a:rPr lang="en-US" sz="3200" dirty="0" smtClean="0"/>
              <a:t>Supportive and Financial Services</a:t>
            </a:r>
            <a:endParaRPr lang="en-US" sz="3200"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609600"/>
            <a:ext cx="9144000" cy="435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3810368"/>
            <a:ext cx="8077200" cy="2308324"/>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In this section you will enter any type of financial assistance the participant is receiving, as well as if the participant will require additional services related to transportation, housing, and child care services.  Once you select the type of services needed a more detailed list will populate.  </a:t>
            </a:r>
          </a:p>
          <a:p>
            <a:endParaRPr lang="en-US" dirty="0">
              <a:solidFill>
                <a:schemeClr val="bg2"/>
              </a:solidFill>
            </a:endParaRPr>
          </a:p>
          <a:p>
            <a:r>
              <a:rPr lang="en-US" dirty="0" smtClean="0">
                <a:solidFill>
                  <a:schemeClr val="bg2"/>
                </a:solidFill>
              </a:rPr>
              <a:t>The selections made here will populate into the </a:t>
            </a:r>
            <a:r>
              <a:rPr lang="en-US" b="1" dirty="0" smtClean="0">
                <a:solidFill>
                  <a:schemeClr val="bg2"/>
                </a:solidFill>
              </a:rPr>
              <a:t>Other Services Tab </a:t>
            </a:r>
            <a:r>
              <a:rPr lang="en-US" dirty="0" smtClean="0">
                <a:solidFill>
                  <a:schemeClr val="bg2"/>
                </a:solidFill>
              </a:rPr>
              <a:t>and can be accessed from the </a:t>
            </a:r>
            <a:r>
              <a:rPr lang="en-US" b="1" dirty="0" smtClean="0">
                <a:solidFill>
                  <a:schemeClr val="bg2"/>
                </a:solidFill>
              </a:rPr>
              <a:t>Participant Summary </a:t>
            </a:r>
            <a:r>
              <a:rPr lang="en-US" dirty="0" smtClean="0">
                <a:solidFill>
                  <a:schemeClr val="bg2"/>
                </a:solidFill>
              </a:rPr>
              <a:t>screen once you save the intake information.</a:t>
            </a:r>
            <a:endParaRPr lang="en-US" dirty="0">
              <a:solidFill>
                <a:schemeClr val="bg2"/>
              </a:solidFill>
            </a:endParaRPr>
          </a:p>
        </p:txBody>
      </p:sp>
    </p:spTree>
    <p:extLst>
      <p:ext uri="{BB962C8B-B14F-4D97-AF65-F5344CB8AC3E}">
        <p14:creationId xmlns:p14="http://schemas.microsoft.com/office/powerpoint/2010/main" val="231669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a:bodyPr>
          <a:lstStyle/>
          <a:p>
            <a:r>
              <a:rPr lang="en-US" sz="3200" dirty="0" smtClean="0"/>
              <a:t>Data Consent</a:t>
            </a:r>
            <a:endParaRPr lang="en-US" sz="3200"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609600"/>
            <a:ext cx="9143999" cy="4367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1975" y="5005593"/>
            <a:ext cx="8077200" cy="1477328"/>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For the data consent type the participants name and the date they signed your original intake form.</a:t>
            </a:r>
          </a:p>
          <a:p>
            <a:endParaRPr lang="en-US" dirty="0" smtClean="0">
              <a:solidFill>
                <a:schemeClr val="bg2"/>
              </a:solidFill>
            </a:endParaRPr>
          </a:p>
          <a:p>
            <a:r>
              <a:rPr lang="en-US" dirty="0" smtClean="0">
                <a:solidFill>
                  <a:schemeClr val="bg2"/>
                </a:solidFill>
              </a:rPr>
              <a:t>Once you have entered all the information from the intake form click the </a:t>
            </a:r>
            <a:r>
              <a:rPr lang="en-US" b="1" dirty="0" smtClean="0">
                <a:solidFill>
                  <a:schemeClr val="bg2"/>
                </a:solidFill>
              </a:rPr>
              <a:t>Save Participant</a:t>
            </a:r>
            <a:r>
              <a:rPr lang="en-US" dirty="0" smtClean="0">
                <a:solidFill>
                  <a:schemeClr val="bg2"/>
                </a:solidFill>
              </a:rPr>
              <a:t> button.  </a:t>
            </a:r>
            <a:endParaRPr lang="en-US" dirty="0">
              <a:solidFill>
                <a:schemeClr val="bg2"/>
              </a:solidFill>
            </a:endParaRPr>
          </a:p>
        </p:txBody>
      </p:sp>
      <p:sp>
        <p:nvSpPr>
          <p:cNvPr id="3" name="Oval 2"/>
          <p:cNvSpPr/>
          <p:nvPr/>
        </p:nvSpPr>
        <p:spPr>
          <a:xfrm>
            <a:off x="6172200" y="4572000"/>
            <a:ext cx="1447800" cy="4050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31867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49632" y="571500"/>
            <a:ext cx="4644737" cy="5087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0"/>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PARTICIPANT SERVICES TAB</a:t>
            </a:r>
            <a:endParaRPr lang="en-US" sz="3200" dirty="0"/>
          </a:p>
        </p:txBody>
      </p:sp>
      <p:sp>
        <p:nvSpPr>
          <p:cNvPr id="6" name="TextBox 5"/>
          <p:cNvSpPr txBox="1"/>
          <p:nvPr/>
        </p:nvSpPr>
        <p:spPr>
          <a:xfrm>
            <a:off x="0" y="5399114"/>
            <a:ext cx="9144000" cy="1477328"/>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From here you can navigate to the areas that need additional information.  You will notice it is partially prepopulated with data from the intake form.  For example, you will notice that the Services Summary contains information on Educational Services but there are no dates associated with them. You will need to click on the Education and Training Tab to enter the start dates for the various educational and training activities.</a:t>
            </a:r>
            <a:endParaRPr lang="en-US" dirty="0">
              <a:solidFill>
                <a:schemeClr val="bg2"/>
              </a:solidFill>
            </a:endParaRPr>
          </a:p>
        </p:txBody>
      </p:sp>
    </p:spTree>
    <p:extLst>
      <p:ext uri="{BB962C8B-B14F-4D97-AF65-F5344CB8AC3E}">
        <p14:creationId xmlns:p14="http://schemas.microsoft.com/office/powerpoint/2010/main" val="5196486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343274" y="152400"/>
            <a:ext cx="580334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457200" y="0"/>
            <a:ext cx="8229600" cy="1143000"/>
          </a:xfrm>
        </p:spPr>
        <p:txBody>
          <a:bodyPr anchor="t">
            <a:normAutofit/>
          </a:bodyPr>
          <a:lstStyle/>
          <a:p>
            <a:r>
              <a:rPr lang="en-US" sz="3200" dirty="0" smtClean="0"/>
              <a:t>Program Tab</a:t>
            </a:r>
            <a:endParaRPr lang="en-US" sz="3200" dirty="0"/>
          </a:p>
        </p:txBody>
      </p:sp>
      <p:sp>
        <p:nvSpPr>
          <p:cNvPr id="10" name="TextBox 9"/>
          <p:cNvSpPr txBox="1"/>
          <p:nvPr/>
        </p:nvSpPr>
        <p:spPr>
          <a:xfrm>
            <a:off x="1" y="5113422"/>
            <a:ext cx="9143999" cy="1769715"/>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Information from the intake form will populate here concerning the first three items.</a:t>
            </a:r>
          </a:p>
          <a:p>
            <a:endParaRPr lang="en-US" sz="800" dirty="0">
              <a:solidFill>
                <a:schemeClr val="bg2"/>
              </a:solidFill>
            </a:endParaRPr>
          </a:p>
          <a:p>
            <a:r>
              <a:rPr lang="en-US" dirty="0" smtClean="0">
                <a:solidFill>
                  <a:schemeClr val="bg2"/>
                </a:solidFill>
              </a:rPr>
              <a:t>Additional information pertaining to program completion and credential attainment will have to be entered manually by the case manager once they have occurred.</a:t>
            </a:r>
          </a:p>
          <a:p>
            <a:endParaRPr lang="en-US" sz="800" dirty="0">
              <a:solidFill>
                <a:schemeClr val="bg2"/>
              </a:solidFill>
            </a:endParaRPr>
          </a:p>
          <a:p>
            <a:r>
              <a:rPr lang="en-US" dirty="0" smtClean="0">
                <a:solidFill>
                  <a:schemeClr val="bg2"/>
                </a:solidFill>
              </a:rPr>
              <a:t>Once they have completed the program and you have proof of completion and credential attainment, you will enter that information here.</a:t>
            </a:r>
            <a:endParaRPr lang="en-US" dirty="0">
              <a:solidFill>
                <a:schemeClr val="bg2"/>
              </a:solidFill>
            </a:endParaRPr>
          </a:p>
        </p:txBody>
      </p:sp>
    </p:spTree>
    <p:extLst>
      <p:ext uri="{BB962C8B-B14F-4D97-AF65-F5344CB8AC3E}">
        <p14:creationId xmlns:p14="http://schemas.microsoft.com/office/powerpoint/2010/main" val="28668004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51952" y="533400"/>
            <a:ext cx="5063247" cy="429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57200" y="0"/>
            <a:ext cx="8229600" cy="1143000"/>
          </a:xfrm>
        </p:spPr>
        <p:txBody>
          <a:bodyPr anchor="t">
            <a:normAutofit/>
          </a:bodyPr>
          <a:lstStyle/>
          <a:p>
            <a:r>
              <a:rPr lang="en-US" sz="3200" dirty="0" smtClean="0"/>
              <a:t>Education and Training Tab</a:t>
            </a:r>
            <a:endParaRPr lang="en-US" sz="3200" dirty="0"/>
          </a:p>
        </p:txBody>
      </p:sp>
      <p:sp>
        <p:nvSpPr>
          <p:cNvPr id="5" name="TextBox 4"/>
          <p:cNvSpPr txBox="1"/>
          <p:nvPr/>
        </p:nvSpPr>
        <p:spPr>
          <a:xfrm>
            <a:off x="1" y="4826675"/>
            <a:ext cx="9143999" cy="1938992"/>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There will be one Education &amp; Training  Activity/Service record for each of the ones selected on the intake form.  You will need to enter the additional information concerning each activity/service.</a:t>
            </a:r>
          </a:p>
          <a:p>
            <a:endParaRPr lang="en-US" sz="600" dirty="0">
              <a:solidFill>
                <a:schemeClr val="bg2"/>
              </a:solidFill>
            </a:endParaRPr>
          </a:p>
          <a:p>
            <a:r>
              <a:rPr lang="en-US" dirty="0" smtClean="0">
                <a:solidFill>
                  <a:schemeClr val="bg2"/>
                </a:solidFill>
              </a:rPr>
              <a:t>Once you have completed entering the information on the first service click the </a:t>
            </a:r>
            <a:r>
              <a:rPr lang="en-US" b="1" dirty="0" smtClean="0">
                <a:solidFill>
                  <a:schemeClr val="bg2"/>
                </a:solidFill>
              </a:rPr>
              <a:t>Save Button</a:t>
            </a:r>
            <a:r>
              <a:rPr lang="en-US" dirty="0" smtClean="0">
                <a:solidFill>
                  <a:schemeClr val="bg2"/>
                </a:solidFill>
              </a:rPr>
              <a:t>.  </a:t>
            </a:r>
          </a:p>
          <a:p>
            <a:endParaRPr lang="en-US" sz="600" dirty="0">
              <a:solidFill>
                <a:schemeClr val="bg2"/>
              </a:solidFill>
            </a:endParaRPr>
          </a:p>
          <a:p>
            <a:r>
              <a:rPr lang="en-US" dirty="0" smtClean="0">
                <a:solidFill>
                  <a:schemeClr val="bg2"/>
                </a:solidFill>
              </a:rPr>
              <a:t>If you need to enter more than 1 activity/service click the </a:t>
            </a:r>
            <a:r>
              <a:rPr lang="en-US" b="1" dirty="0" smtClean="0">
                <a:solidFill>
                  <a:schemeClr val="bg2"/>
                </a:solidFill>
              </a:rPr>
              <a:t>Add Another Training Button</a:t>
            </a:r>
            <a:r>
              <a:rPr lang="en-US" dirty="0" smtClean="0">
                <a:solidFill>
                  <a:schemeClr val="bg2"/>
                </a:solidFill>
              </a:rPr>
              <a:t>.</a:t>
            </a:r>
          </a:p>
          <a:p>
            <a:r>
              <a:rPr lang="en-US" dirty="0" smtClean="0">
                <a:solidFill>
                  <a:schemeClr val="bg2"/>
                </a:solidFill>
              </a:rPr>
              <a:t>If you need to remove an activity that is incorrect you will use the </a:t>
            </a:r>
            <a:r>
              <a:rPr lang="en-US" b="1" dirty="0" smtClean="0">
                <a:solidFill>
                  <a:schemeClr val="bg2"/>
                </a:solidFill>
              </a:rPr>
              <a:t>Remove Button</a:t>
            </a:r>
            <a:r>
              <a:rPr lang="en-US" dirty="0" smtClean="0">
                <a:solidFill>
                  <a:schemeClr val="bg2"/>
                </a:solidFill>
              </a:rPr>
              <a:t>.</a:t>
            </a:r>
            <a:endParaRPr lang="en-US" dirty="0">
              <a:solidFill>
                <a:schemeClr val="bg2"/>
              </a:solidFill>
            </a:endParaRPr>
          </a:p>
        </p:txBody>
      </p:sp>
      <p:sp>
        <p:nvSpPr>
          <p:cNvPr id="3" name="Oval 2"/>
          <p:cNvSpPr/>
          <p:nvPr/>
        </p:nvSpPr>
        <p:spPr>
          <a:xfrm>
            <a:off x="2183859" y="4216940"/>
            <a:ext cx="132944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925766" y="3921868"/>
            <a:ext cx="132944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924455" y="4570379"/>
            <a:ext cx="132944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42625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443746" y="456112"/>
            <a:ext cx="6282447" cy="467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0"/>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OTHER SERVICES  TAB</a:t>
            </a:r>
            <a:endParaRPr lang="en-US" sz="3200" dirty="0"/>
          </a:p>
        </p:txBody>
      </p:sp>
      <p:sp>
        <p:nvSpPr>
          <p:cNvPr id="5" name="TextBox 4"/>
          <p:cNvSpPr txBox="1"/>
          <p:nvPr/>
        </p:nvSpPr>
        <p:spPr>
          <a:xfrm>
            <a:off x="546370" y="5103674"/>
            <a:ext cx="8077200" cy="1754326"/>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Like with the Education and Training Tab on the Other Services Tab you will have to enter one service type at a time saving between them and clicking on the Add Another Services Button.</a:t>
            </a:r>
          </a:p>
          <a:p>
            <a:endParaRPr lang="en-US" dirty="0">
              <a:solidFill>
                <a:schemeClr val="bg2"/>
              </a:solidFill>
            </a:endParaRPr>
          </a:p>
          <a:p>
            <a:r>
              <a:rPr lang="en-US" dirty="0" smtClean="0">
                <a:solidFill>
                  <a:schemeClr val="bg2"/>
                </a:solidFill>
              </a:rPr>
              <a:t>Remember to Save regularly, and if you need to remove the service click he Remove Button.</a:t>
            </a:r>
          </a:p>
        </p:txBody>
      </p:sp>
      <p:sp>
        <p:nvSpPr>
          <p:cNvPr id="6" name="Oval 5"/>
          <p:cNvSpPr/>
          <p:nvPr/>
        </p:nvSpPr>
        <p:spPr>
          <a:xfrm>
            <a:off x="1596957" y="4343400"/>
            <a:ext cx="132944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198123" y="4826436"/>
            <a:ext cx="132944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269477" y="4002932"/>
            <a:ext cx="132944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72367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020" y="762000"/>
            <a:ext cx="9160041" cy="435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0"/>
            <a:ext cx="8229600" cy="1143000"/>
          </a:xfrm>
        </p:spPr>
        <p:txBody>
          <a:bodyPr anchor="t"/>
          <a:lstStyle/>
          <a:p>
            <a:r>
              <a:rPr lang="en-US" sz="3200" dirty="0" smtClean="0"/>
              <a:t>Login</a:t>
            </a:r>
            <a:endParaRPr lang="en-US" dirty="0"/>
          </a:p>
        </p:txBody>
      </p:sp>
      <p:sp>
        <p:nvSpPr>
          <p:cNvPr id="5" name="TextBox 4"/>
          <p:cNvSpPr txBox="1"/>
          <p:nvPr/>
        </p:nvSpPr>
        <p:spPr>
          <a:xfrm>
            <a:off x="533400" y="4657725"/>
            <a:ext cx="8077200" cy="2031325"/>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Website= arc.arkansas.gov/udgs</a:t>
            </a:r>
          </a:p>
          <a:p>
            <a:endParaRPr lang="en-US" dirty="0" smtClean="0">
              <a:solidFill>
                <a:schemeClr val="bg2"/>
              </a:solidFill>
            </a:endParaRPr>
          </a:p>
          <a:p>
            <a:r>
              <a:rPr lang="en-US" dirty="0" smtClean="0">
                <a:solidFill>
                  <a:schemeClr val="bg2"/>
                </a:solidFill>
              </a:rPr>
              <a:t>Username= Institution Abbreviation</a:t>
            </a:r>
          </a:p>
          <a:p>
            <a:r>
              <a:rPr lang="en-US" dirty="0" smtClean="0">
                <a:solidFill>
                  <a:schemeClr val="bg2"/>
                </a:solidFill>
              </a:rPr>
              <a:t>Password= welcome1</a:t>
            </a:r>
          </a:p>
          <a:p>
            <a:endParaRPr lang="en-US" dirty="0">
              <a:solidFill>
                <a:schemeClr val="bg2"/>
              </a:solidFill>
            </a:endParaRPr>
          </a:p>
          <a:p>
            <a:r>
              <a:rPr lang="en-US" dirty="0" smtClean="0">
                <a:solidFill>
                  <a:schemeClr val="bg2"/>
                </a:solidFill>
              </a:rPr>
              <a:t>Once we have all case managers by institution we will assign each a unique Username and Password.</a:t>
            </a:r>
            <a:endParaRPr lang="en-US" dirty="0">
              <a:solidFill>
                <a:schemeClr val="bg2"/>
              </a:solidFill>
            </a:endParaRPr>
          </a:p>
        </p:txBody>
      </p:sp>
    </p:spTree>
    <p:extLst>
      <p:ext uri="{BB962C8B-B14F-4D97-AF65-F5344CB8AC3E}">
        <p14:creationId xmlns:p14="http://schemas.microsoft.com/office/powerpoint/2010/main" val="42447677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0"/>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EMPLOYMENT AND FOLLOW-UP TAB</a:t>
            </a:r>
            <a:endParaRPr lang="en-US" sz="3200" dirty="0"/>
          </a:p>
        </p:txBody>
      </p:sp>
      <p:pic>
        <p:nvPicPr>
          <p:cNvPr id="2457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981200" y="599639"/>
            <a:ext cx="5778231" cy="627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335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p:txBody>
          <a:bodyPr>
            <a:noAutofit/>
          </a:bodyPr>
          <a:lstStyle/>
          <a:p>
            <a:pPr marL="68580" indent="0" algn="ctr">
              <a:buNone/>
            </a:pPr>
            <a:r>
              <a:rPr lang="en-US" sz="28700" dirty="0" smtClean="0"/>
              <a:t>?</a:t>
            </a:r>
            <a:endParaRPr lang="en-US" sz="28700" dirty="0"/>
          </a:p>
        </p:txBody>
      </p:sp>
    </p:spTree>
    <p:extLst>
      <p:ext uri="{BB962C8B-B14F-4D97-AF65-F5344CB8AC3E}">
        <p14:creationId xmlns:p14="http://schemas.microsoft.com/office/powerpoint/2010/main" val="43045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DWS</a:t>
            </a:r>
          </a:p>
          <a:p>
            <a:pPr lvl="1"/>
            <a:r>
              <a:rPr lang="en-US" sz="2600" dirty="0"/>
              <a:t>Lisa Ferrell (</a:t>
            </a:r>
            <a:r>
              <a:rPr lang="en-US" sz="2600" u="sng" dirty="0">
                <a:hlinkClick r:id="rId3"/>
              </a:rPr>
              <a:t>lisa.ferrell@arkansas.gov</a:t>
            </a:r>
            <a:r>
              <a:rPr lang="en-US" sz="2600" dirty="0"/>
              <a:t>) </a:t>
            </a:r>
            <a:endParaRPr lang="en-US" sz="2600" dirty="0" smtClean="0"/>
          </a:p>
          <a:p>
            <a:pPr lvl="2"/>
            <a:r>
              <a:rPr lang="en-US" sz="2400" dirty="0" smtClean="0"/>
              <a:t>501-371-1024  </a:t>
            </a:r>
          </a:p>
          <a:p>
            <a:pPr lvl="1"/>
            <a:r>
              <a:rPr lang="en-US" sz="2600" dirty="0" smtClean="0"/>
              <a:t>Mark </a:t>
            </a:r>
            <a:r>
              <a:rPr lang="en-US" sz="2600" dirty="0"/>
              <a:t>McManus (</a:t>
            </a:r>
            <a:r>
              <a:rPr lang="en-US" sz="2600" u="sng" dirty="0">
                <a:hlinkClick r:id="rId4"/>
              </a:rPr>
              <a:t>mark.mcmanus@arkansas.gov</a:t>
            </a:r>
            <a:r>
              <a:rPr lang="en-US" sz="2600" dirty="0"/>
              <a:t>) </a:t>
            </a:r>
            <a:endParaRPr lang="en-US" sz="2600" dirty="0" smtClean="0"/>
          </a:p>
          <a:p>
            <a:pPr lvl="2"/>
            <a:r>
              <a:rPr lang="en-US" sz="2400" dirty="0" smtClean="0"/>
              <a:t>501-978-3953</a:t>
            </a:r>
          </a:p>
          <a:p>
            <a:endParaRPr lang="en-US" sz="2800" dirty="0" smtClean="0"/>
          </a:p>
          <a:p>
            <a:r>
              <a:rPr lang="en-US" sz="2800" dirty="0" smtClean="0"/>
              <a:t>ARC</a:t>
            </a:r>
            <a:endParaRPr lang="en-US" sz="2800" dirty="0"/>
          </a:p>
          <a:p>
            <a:pPr lvl="1"/>
            <a:r>
              <a:rPr lang="en-US" sz="2400" dirty="0" smtClean="0"/>
              <a:t>Jake Walker (</a:t>
            </a:r>
            <a:r>
              <a:rPr lang="en-US" sz="2400" dirty="0" smtClean="0">
                <a:hlinkClick r:id="rId5"/>
              </a:rPr>
              <a:t>jake.walker@arkansas.gov</a:t>
            </a:r>
            <a:r>
              <a:rPr lang="en-US" sz="2400" dirty="0" smtClean="0"/>
              <a:t>) </a:t>
            </a:r>
          </a:p>
          <a:p>
            <a:pPr lvl="2"/>
            <a:r>
              <a:rPr lang="en-US" sz="2200" dirty="0" smtClean="0"/>
              <a:t>501-852-0107</a:t>
            </a:r>
          </a:p>
          <a:p>
            <a:pPr lvl="1"/>
            <a:r>
              <a:rPr lang="en-US" sz="2400" dirty="0" smtClean="0"/>
              <a:t>Nathan Gray (</a:t>
            </a:r>
            <a:r>
              <a:rPr lang="en-US" sz="2400" dirty="0" smtClean="0">
                <a:hlinkClick r:id="rId6"/>
              </a:rPr>
              <a:t>nathan.gray@arkansas.gov</a:t>
            </a:r>
            <a:r>
              <a:rPr lang="en-US" sz="2400" dirty="0" smtClean="0"/>
              <a:t>) </a:t>
            </a:r>
            <a:endParaRPr lang="en-US" sz="2400" dirty="0"/>
          </a:p>
        </p:txBody>
      </p:sp>
    </p:spTree>
    <p:extLst>
      <p:ext uri="{BB962C8B-B14F-4D97-AF65-F5344CB8AC3E}">
        <p14:creationId xmlns:p14="http://schemas.microsoft.com/office/powerpoint/2010/main" val="414500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757" y="609600"/>
            <a:ext cx="9102487"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chor="t"/>
          <a:lstStyle/>
          <a:p>
            <a:r>
              <a:rPr lang="en-US" sz="3200" dirty="0" smtClean="0"/>
              <a:t>Home</a:t>
            </a:r>
            <a:endParaRPr lang="en-US" dirty="0"/>
          </a:p>
        </p:txBody>
      </p:sp>
      <p:sp>
        <p:nvSpPr>
          <p:cNvPr id="4" name="TextBox 3"/>
          <p:cNvSpPr txBox="1"/>
          <p:nvPr/>
        </p:nvSpPr>
        <p:spPr>
          <a:xfrm>
            <a:off x="533400" y="4657725"/>
            <a:ext cx="8077200" cy="1477328"/>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Once you have logged in you will be taken to this screen.  From here you can access your participants, reports, and any administrative functions you have available to you.</a:t>
            </a:r>
          </a:p>
          <a:p>
            <a:endParaRPr lang="en-US" dirty="0">
              <a:solidFill>
                <a:schemeClr val="bg2"/>
              </a:solidFill>
            </a:endParaRPr>
          </a:p>
          <a:p>
            <a:r>
              <a:rPr lang="en-US" b="1" dirty="0" smtClean="0">
                <a:solidFill>
                  <a:schemeClr val="bg2"/>
                </a:solidFill>
              </a:rPr>
              <a:t>****</a:t>
            </a:r>
            <a:r>
              <a:rPr lang="en-US" dirty="0" smtClean="0">
                <a:solidFill>
                  <a:schemeClr val="bg2"/>
                </a:solidFill>
              </a:rPr>
              <a:t>Currently the </a:t>
            </a:r>
            <a:r>
              <a:rPr lang="en-US" b="1" dirty="0" smtClean="0">
                <a:solidFill>
                  <a:schemeClr val="bg2"/>
                </a:solidFill>
              </a:rPr>
              <a:t>Participants tab </a:t>
            </a:r>
            <a:r>
              <a:rPr lang="en-US" dirty="0" smtClean="0">
                <a:solidFill>
                  <a:schemeClr val="bg2"/>
                </a:solidFill>
              </a:rPr>
              <a:t>is the only one that is functional.  The others will be made available as they are completed.</a:t>
            </a:r>
            <a:r>
              <a:rPr lang="en-US" b="1" dirty="0" smtClean="0">
                <a:solidFill>
                  <a:schemeClr val="bg2"/>
                </a:solidFill>
              </a:rPr>
              <a:t>****</a:t>
            </a:r>
            <a:endParaRPr lang="en-US" b="1" dirty="0">
              <a:solidFill>
                <a:schemeClr val="bg2"/>
              </a:solidFill>
            </a:endParaRPr>
          </a:p>
        </p:txBody>
      </p:sp>
      <p:sp>
        <p:nvSpPr>
          <p:cNvPr id="3" name="Oval 2"/>
          <p:cNvSpPr/>
          <p:nvPr/>
        </p:nvSpPr>
        <p:spPr>
          <a:xfrm>
            <a:off x="3352800" y="1066800"/>
            <a:ext cx="2514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08331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lstStyle/>
          <a:p>
            <a:r>
              <a:rPr lang="en-US" sz="3200" dirty="0" smtClean="0"/>
              <a:t>Participants</a:t>
            </a:r>
            <a:endParaRPr lang="en-US" dirty="0"/>
          </a:p>
        </p:txBody>
      </p:sp>
      <p:sp>
        <p:nvSpPr>
          <p:cNvPr id="4" name="TextBox 3"/>
          <p:cNvSpPr txBox="1"/>
          <p:nvPr/>
        </p:nvSpPr>
        <p:spPr>
          <a:xfrm>
            <a:off x="416169" y="4549676"/>
            <a:ext cx="8077200" cy="2308324"/>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If you have entered participants this screen will populate with the participants’ information currently assigned to you.  From here you can access and manage their information as needed by clicking on their name.</a:t>
            </a:r>
          </a:p>
          <a:p>
            <a:endParaRPr lang="en-US" dirty="0">
              <a:solidFill>
                <a:schemeClr val="bg2"/>
              </a:solidFill>
            </a:endParaRPr>
          </a:p>
          <a:p>
            <a:r>
              <a:rPr lang="en-US" dirty="0" smtClean="0">
                <a:solidFill>
                  <a:schemeClr val="bg2"/>
                </a:solidFill>
              </a:rPr>
              <a:t>If you have not entered any participants yet into the system you can do so by clicking on the </a:t>
            </a:r>
            <a:r>
              <a:rPr lang="en-US" b="1" dirty="0" smtClean="0">
                <a:solidFill>
                  <a:schemeClr val="bg2"/>
                </a:solidFill>
              </a:rPr>
              <a:t>Add a New Participant </a:t>
            </a:r>
            <a:r>
              <a:rPr lang="en-US" dirty="0" smtClean="0">
                <a:solidFill>
                  <a:schemeClr val="bg2"/>
                </a:solidFill>
              </a:rPr>
              <a:t>link in the upper right hand corner of the screen. This will take you to the intake form where you can enter their initial demographic information.</a:t>
            </a:r>
          </a:p>
        </p:txBody>
      </p:sp>
      <p:sp>
        <p:nvSpPr>
          <p:cNvPr id="3" name="Oval 2"/>
          <p:cNvSpPr/>
          <p:nvPr/>
        </p:nvSpPr>
        <p:spPr>
          <a:xfrm>
            <a:off x="5410200" y="16002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16169" y="884920"/>
            <a:ext cx="8358553" cy="335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0517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15" y="533400"/>
            <a:ext cx="9156031" cy="418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chor="t"/>
          <a:lstStyle/>
          <a:p>
            <a:r>
              <a:rPr lang="en-US" sz="3200" dirty="0" smtClean="0"/>
              <a:t>Demographics/Intake</a:t>
            </a:r>
            <a:endParaRPr lang="en-US" dirty="0"/>
          </a:p>
        </p:txBody>
      </p:sp>
      <p:sp>
        <p:nvSpPr>
          <p:cNvPr id="4" name="TextBox 3"/>
          <p:cNvSpPr txBox="1"/>
          <p:nvPr/>
        </p:nvSpPr>
        <p:spPr>
          <a:xfrm>
            <a:off x="685800" y="4419600"/>
            <a:ext cx="7772400" cy="2308324"/>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Once you click to add a participant you will be taken to this screen where you will enter their demographics and any information from the initial intake form.</a:t>
            </a:r>
          </a:p>
          <a:p>
            <a:endParaRPr lang="en-US" dirty="0">
              <a:solidFill>
                <a:schemeClr val="bg2"/>
              </a:solidFill>
            </a:endParaRPr>
          </a:p>
          <a:p>
            <a:r>
              <a:rPr lang="en-US" dirty="0" smtClean="0">
                <a:solidFill>
                  <a:schemeClr val="bg2"/>
                </a:solidFill>
              </a:rPr>
              <a:t>As you answer certain questions other questions will become available as they relate to specific areas.  Examples will be shown in the following slides.</a:t>
            </a:r>
          </a:p>
          <a:p>
            <a:endParaRPr lang="en-US" dirty="0">
              <a:solidFill>
                <a:schemeClr val="bg2"/>
              </a:solidFill>
            </a:endParaRPr>
          </a:p>
          <a:p>
            <a:r>
              <a:rPr lang="en-US" dirty="0" smtClean="0">
                <a:solidFill>
                  <a:schemeClr val="bg2"/>
                </a:solidFill>
              </a:rPr>
              <a:t>Also some questions have been modified slightly due to data collection requirements of HUB so pay close attention to questions .</a:t>
            </a:r>
            <a:endParaRPr lang="en-US" dirty="0">
              <a:solidFill>
                <a:schemeClr val="bg2"/>
              </a:solidFill>
            </a:endParaRPr>
          </a:p>
        </p:txBody>
      </p:sp>
    </p:spTree>
    <p:extLst>
      <p:ext uri="{BB962C8B-B14F-4D97-AF65-F5344CB8AC3E}">
        <p14:creationId xmlns:p14="http://schemas.microsoft.com/office/powerpoint/2010/main" val="19356189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16" y="609600"/>
            <a:ext cx="9131969" cy="422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chor="t">
            <a:noAutofit/>
          </a:bodyPr>
          <a:lstStyle/>
          <a:p>
            <a:r>
              <a:rPr lang="en-US" sz="3200" dirty="0" smtClean="0"/>
              <a:t>Level of Education</a:t>
            </a:r>
            <a:endParaRPr lang="en-US" sz="3200" dirty="0"/>
          </a:p>
        </p:txBody>
      </p:sp>
      <p:sp>
        <p:nvSpPr>
          <p:cNvPr id="4" name="TextBox 3"/>
          <p:cNvSpPr txBox="1"/>
          <p:nvPr/>
        </p:nvSpPr>
        <p:spPr>
          <a:xfrm>
            <a:off x="533400" y="4657725"/>
            <a:ext cx="8077200" cy="2031325"/>
          </a:xfrm>
          <a:prstGeom prst="rect">
            <a:avLst/>
          </a:prstGeom>
          <a:solidFill>
            <a:schemeClr val="accent2">
              <a:lumMod val="40000"/>
              <a:lumOff val="60000"/>
            </a:schemeClr>
          </a:solidFill>
        </p:spPr>
        <p:txBody>
          <a:bodyPr wrap="square" rtlCol="0">
            <a:spAutoFit/>
          </a:bodyPr>
          <a:lstStyle/>
          <a:p>
            <a:r>
              <a:rPr lang="en-US" b="1" dirty="0" smtClean="0">
                <a:solidFill>
                  <a:schemeClr val="bg2"/>
                </a:solidFill>
              </a:rPr>
              <a:t>Highest Level of Education </a:t>
            </a:r>
            <a:r>
              <a:rPr lang="en-US" dirty="0" smtClean="0">
                <a:solidFill>
                  <a:schemeClr val="bg2"/>
                </a:solidFill>
              </a:rPr>
              <a:t>is one of the questions where the answers have changed to comply with HUB data requirements.</a:t>
            </a:r>
          </a:p>
          <a:p>
            <a:endParaRPr lang="en-US" dirty="0">
              <a:solidFill>
                <a:schemeClr val="bg2"/>
              </a:solidFill>
            </a:endParaRPr>
          </a:p>
          <a:p>
            <a:r>
              <a:rPr lang="en-US" dirty="0" smtClean="0">
                <a:solidFill>
                  <a:schemeClr val="bg2"/>
                </a:solidFill>
              </a:rPr>
              <a:t>On the new intake form you will see where the categories have changed a little but are pretty much the same except for the answers of </a:t>
            </a:r>
            <a:r>
              <a:rPr lang="en-US" b="1" dirty="0" smtClean="0">
                <a:solidFill>
                  <a:schemeClr val="bg2"/>
                </a:solidFill>
              </a:rPr>
              <a:t>Less than High School Graduate </a:t>
            </a:r>
            <a:r>
              <a:rPr lang="en-US" dirty="0" smtClean="0">
                <a:solidFill>
                  <a:schemeClr val="bg2"/>
                </a:solidFill>
              </a:rPr>
              <a:t>requires </a:t>
            </a:r>
            <a:r>
              <a:rPr lang="en-US" b="1" dirty="0" smtClean="0">
                <a:solidFill>
                  <a:schemeClr val="bg2"/>
                </a:solidFill>
              </a:rPr>
              <a:t>a Last Grade Completed</a:t>
            </a:r>
            <a:r>
              <a:rPr lang="en-US" dirty="0" smtClean="0">
                <a:solidFill>
                  <a:schemeClr val="bg2"/>
                </a:solidFill>
              </a:rPr>
              <a:t>, and </a:t>
            </a:r>
            <a:r>
              <a:rPr lang="en-US" b="1" dirty="0" smtClean="0">
                <a:solidFill>
                  <a:schemeClr val="bg2"/>
                </a:solidFill>
              </a:rPr>
              <a:t>Some College No Degree </a:t>
            </a:r>
            <a:r>
              <a:rPr lang="en-US" dirty="0" smtClean="0">
                <a:solidFill>
                  <a:schemeClr val="bg2"/>
                </a:solidFill>
              </a:rPr>
              <a:t>requires the </a:t>
            </a:r>
            <a:r>
              <a:rPr lang="en-US" b="1" dirty="0" smtClean="0">
                <a:solidFill>
                  <a:schemeClr val="bg2"/>
                </a:solidFill>
              </a:rPr>
              <a:t>Number of Years Completed</a:t>
            </a:r>
            <a:r>
              <a:rPr lang="en-US" dirty="0" smtClean="0">
                <a:solidFill>
                  <a:schemeClr val="bg2"/>
                </a:solidFill>
              </a:rPr>
              <a:t>.</a:t>
            </a:r>
            <a:endParaRPr lang="en-US" b="1" dirty="0">
              <a:solidFill>
                <a:schemeClr val="bg2"/>
              </a:solidFill>
            </a:endParaRPr>
          </a:p>
        </p:txBody>
      </p:sp>
    </p:spTree>
    <p:extLst>
      <p:ext uri="{BB962C8B-B14F-4D97-AF65-F5344CB8AC3E}">
        <p14:creationId xmlns:p14="http://schemas.microsoft.com/office/powerpoint/2010/main" val="22051291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Autofit/>
          </a:bodyPr>
          <a:lstStyle/>
          <a:p>
            <a:r>
              <a:rPr lang="en-US" sz="3200" dirty="0" smtClean="0"/>
              <a:t>Level of Education</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353385722"/>
              </p:ext>
            </p:extLst>
          </p:nvPr>
        </p:nvGraphicFramePr>
        <p:xfrm>
          <a:off x="304800" y="1371598"/>
          <a:ext cx="8686800" cy="4648201"/>
        </p:xfrm>
        <a:graphic>
          <a:graphicData uri="http://schemas.openxmlformats.org/drawingml/2006/table">
            <a:tbl>
              <a:tblPr/>
              <a:tblGrid>
                <a:gridCol w="4828221"/>
                <a:gridCol w="639765"/>
                <a:gridCol w="2579049"/>
                <a:gridCol w="639765"/>
              </a:tblGrid>
              <a:tr h="238102">
                <a:tc>
                  <a:txBody>
                    <a:bodyPr/>
                    <a:lstStyle/>
                    <a:p>
                      <a:pPr algn="ctr" fontAlgn="b"/>
                      <a:r>
                        <a:rPr lang="en-US" sz="1400" b="1" i="0" u="none" strike="noStrike" dirty="0">
                          <a:solidFill>
                            <a:srgbClr val="000000"/>
                          </a:solidFill>
                          <a:effectLst/>
                          <a:latin typeface="Calibri"/>
                        </a:rPr>
                        <a:t>Original Intake Form 7-25-12</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3">
                  <a:txBody>
                    <a:bodyPr/>
                    <a:lstStyle/>
                    <a:p>
                      <a:pPr algn="ctr" fontAlgn="b"/>
                      <a:r>
                        <a:rPr lang="en-US" sz="1400" b="1" i="0" u="none" strike="noStrike" dirty="0">
                          <a:solidFill>
                            <a:srgbClr val="000000"/>
                          </a:solidFill>
                          <a:effectLst/>
                          <a:latin typeface="Calibri"/>
                        </a:rPr>
                        <a:t>New Intake Form 6-25-13</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r>
              <a:tr h="226763">
                <a:tc>
                  <a:txBody>
                    <a:bodyPr/>
                    <a:lstStyle/>
                    <a:p>
                      <a:pPr algn="l" fontAlgn="b"/>
                      <a:r>
                        <a:rPr lang="en-US" sz="1100" b="0" i="0" u="none" strike="noStrike" dirty="0">
                          <a:solidFill>
                            <a:srgbClr val="000000"/>
                          </a:solidFill>
                          <a:effectLst/>
                          <a:latin typeface="Calibri"/>
                        </a:rPr>
                        <a:t>Less than High School Graduate or </a:t>
                      </a:r>
                      <a:r>
                        <a:rPr lang="en-US" sz="1100" b="0" i="0" u="none" strike="noStrike" dirty="0" smtClean="0">
                          <a:solidFill>
                            <a:srgbClr val="000000"/>
                          </a:solidFill>
                          <a:effectLst/>
                          <a:latin typeface="Calibri"/>
                        </a:rPr>
                        <a:t>Equivalent </a:t>
                      </a:r>
                      <a:r>
                        <a:rPr lang="en-US" sz="1100" b="0" i="0" u="none" strike="noStrike" dirty="0">
                          <a:solidFill>
                            <a:srgbClr val="000000"/>
                          </a:solidFill>
                          <a:effectLst/>
                          <a:latin typeface="Calibri"/>
                        </a:rPr>
                        <a:t>(GED)</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gridSpan="2">
                  <a:txBody>
                    <a:bodyPr/>
                    <a:lstStyle/>
                    <a:p>
                      <a:pPr algn="l" fontAlgn="b"/>
                      <a:r>
                        <a:rPr lang="en-US" sz="1100" b="0" i="0" u="none" strike="noStrike" dirty="0">
                          <a:solidFill>
                            <a:srgbClr val="000000"/>
                          </a:solidFill>
                          <a:effectLst/>
                          <a:latin typeface="Calibri"/>
                        </a:rPr>
                        <a:t>Less than High School Graduate</a:t>
                      </a:r>
                    </a:p>
                  </a:txBody>
                  <a:tcPr marL="9467" marR="9467" marT="9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226763">
                <a:tc>
                  <a:txBody>
                    <a:bodyPr/>
                    <a:lstStyle/>
                    <a:p>
                      <a:pPr algn="l" fontAlgn="b"/>
                      <a:r>
                        <a:rPr lang="en-US" sz="1100" b="0" i="0" u="none" strike="noStrike" dirty="0">
                          <a:solidFill>
                            <a:srgbClr val="000000"/>
                          </a:solidFill>
                          <a:effectLst/>
                          <a:latin typeface="Calibri"/>
                        </a:rPr>
                        <a:t> </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0D0D"/>
                    </a:solidFill>
                  </a:tcPr>
                </a:tc>
                <a:tc gridSpan="2">
                  <a:txBody>
                    <a:bodyPr/>
                    <a:lstStyle/>
                    <a:p>
                      <a:pPr algn="r" fontAlgn="b"/>
                      <a:r>
                        <a:rPr lang="en-US" sz="1100" b="0" i="0" u="none" strike="noStrike" dirty="0">
                          <a:solidFill>
                            <a:srgbClr val="000000"/>
                          </a:solidFill>
                          <a:effectLst/>
                          <a:latin typeface="Calibri"/>
                        </a:rPr>
                        <a:t>Last Grade Completed</a:t>
                      </a:r>
                    </a:p>
                  </a:txBody>
                  <a:tcPr marL="9467" marR="9467" marT="946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r h="412906">
                <a:tc gridSpan="4">
                  <a:txBody>
                    <a:bodyPr/>
                    <a:lstStyle/>
                    <a:p>
                      <a:pPr algn="ctr" fontAlgn="b"/>
                      <a:r>
                        <a:rPr lang="en-US" sz="1100" b="0" i="1" u="none" strike="noStrike" dirty="0">
                          <a:solidFill>
                            <a:srgbClr val="000000"/>
                          </a:solidFill>
                          <a:effectLst/>
                          <a:latin typeface="Calibri"/>
                        </a:rPr>
                        <a:t>If you have the original intake form, and if you know the last grade completed enter it here if not just enter 11.  If you have the new intake form use the year the respondent reported on the intake form on the online form.</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6763">
                <a:tc>
                  <a:txBody>
                    <a:bodyPr/>
                    <a:lstStyle/>
                    <a:p>
                      <a:pPr algn="l" fontAlgn="b"/>
                      <a:r>
                        <a:rPr lang="en-US" sz="1100" b="0" i="0" u="none" strike="noStrike" dirty="0">
                          <a:solidFill>
                            <a:srgbClr val="000000"/>
                          </a:solidFill>
                          <a:effectLst/>
                          <a:latin typeface="Calibri"/>
                        </a:rPr>
                        <a:t>High School Graduate or </a:t>
                      </a:r>
                      <a:r>
                        <a:rPr lang="en-US" sz="1100" b="0" i="0" u="none" strike="noStrike" dirty="0" smtClean="0">
                          <a:solidFill>
                            <a:srgbClr val="000000"/>
                          </a:solidFill>
                          <a:effectLst/>
                          <a:latin typeface="Calibri"/>
                        </a:rPr>
                        <a:t>Equivalent </a:t>
                      </a:r>
                      <a:r>
                        <a:rPr lang="en-US" sz="1100" b="0" i="0" u="none" strike="noStrike" dirty="0">
                          <a:solidFill>
                            <a:srgbClr val="000000"/>
                          </a:solidFill>
                          <a:effectLst/>
                          <a:latin typeface="Calibri"/>
                        </a:rPr>
                        <a:t>(GED)</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gridSpan="2">
                  <a:txBody>
                    <a:bodyPr/>
                    <a:lstStyle/>
                    <a:p>
                      <a:pPr algn="l" fontAlgn="b"/>
                      <a:r>
                        <a:rPr lang="en-US" sz="1100" b="0" i="0" u="none" strike="noStrike" dirty="0">
                          <a:solidFill>
                            <a:srgbClr val="000000"/>
                          </a:solidFill>
                          <a:effectLst/>
                          <a:latin typeface="Calibri"/>
                        </a:rPr>
                        <a:t>High School Graduate</a:t>
                      </a:r>
                    </a:p>
                  </a:txBody>
                  <a:tcPr marL="9467" marR="9467" marT="9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000"/>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r>
              <a:tr h="226763">
                <a:tc>
                  <a:txBody>
                    <a:bodyPr/>
                    <a:lstStyle/>
                    <a:p>
                      <a:pPr algn="l" fontAlgn="b"/>
                      <a:r>
                        <a:rPr lang="en-US" sz="1100" b="0" i="0" u="none" strike="noStrike" dirty="0">
                          <a:solidFill>
                            <a:srgbClr val="000000"/>
                          </a:solidFill>
                          <a:effectLst/>
                          <a:latin typeface="Calibri"/>
                        </a:rPr>
                        <a:t> </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0D0D"/>
                    </a:solidFill>
                  </a:tcPr>
                </a:tc>
                <a:tc gridSpan="2">
                  <a:txBody>
                    <a:bodyPr/>
                    <a:lstStyle/>
                    <a:p>
                      <a:pPr algn="l" fontAlgn="b"/>
                      <a:r>
                        <a:rPr lang="en-US" sz="1100" b="0" i="0" u="none" strike="noStrike" dirty="0">
                          <a:solidFill>
                            <a:srgbClr val="000000"/>
                          </a:solidFill>
                          <a:effectLst/>
                          <a:latin typeface="Calibri"/>
                        </a:rPr>
                        <a:t>GED</a:t>
                      </a:r>
                    </a:p>
                  </a:txBody>
                  <a:tcPr marL="9467" marR="9467" marT="946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r>
              <a:tr h="412906">
                <a:tc gridSpan="4">
                  <a:txBody>
                    <a:bodyPr/>
                    <a:lstStyle/>
                    <a:p>
                      <a:pPr algn="ctr" fontAlgn="b"/>
                      <a:r>
                        <a:rPr lang="en-US" sz="1100" b="0" i="1" u="none" strike="noStrike" dirty="0">
                          <a:solidFill>
                            <a:srgbClr val="000000"/>
                          </a:solidFill>
                          <a:effectLst/>
                          <a:latin typeface="Calibri"/>
                        </a:rPr>
                        <a:t>If you have the original intake form, and you know if the person graduated from high school or got their GED make the distinction here.  If you have the original intake form and do not know and they selected High School Graduate or </a:t>
                      </a:r>
                      <a:r>
                        <a:rPr lang="en-US" sz="1100" b="0" i="1" u="none" strike="noStrike" dirty="0" smtClean="0">
                          <a:solidFill>
                            <a:srgbClr val="000000"/>
                          </a:solidFill>
                          <a:effectLst/>
                          <a:latin typeface="Calibri"/>
                        </a:rPr>
                        <a:t>Equivalent </a:t>
                      </a:r>
                      <a:r>
                        <a:rPr lang="en-US" sz="1100" b="0" i="1" u="none" strike="noStrike" dirty="0">
                          <a:solidFill>
                            <a:srgbClr val="000000"/>
                          </a:solidFill>
                          <a:effectLst/>
                          <a:latin typeface="Calibri"/>
                        </a:rPr>
                        <a:t>select </a:t>
                      </a:r>
                      <a:r>
                        <a:rPr lang="en-US" sz="1100" b="1" i="1" u="none" strike="noStrike" dirty="0">
                          <a:solidFill>
                            <a:srgbClr val="000000"/>
                          </a:solidFill>
                          <a:effectLst/>
                          <a:latin typeface="Calibri"/>
                        </a:rPr>
                        <a:t>High School Graduate</a:t>
                      </a:r>
                      <a:r>
                        <a:rPr lang="en-US" sz="1100" b="0" i="1" u="none" strike="noStrike" dirty="0">
                          <a:solidFill>
                            <a:srgbClr val="000000"/>
                          </a:solidFill>
                          <a:effectLst/>
                          <a:latin typeface="Calibri"/>
                        </a:rPr>
                        <a:t>.</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6763">
                <a:tc>
                  <a:txBody>
                    <a:bodyPr/>
                    <a:lstStyle/>
                    <a:p>
                      <a:pPr algn="l" fontAlgn="b"/>
                      <a:r>
                        <a:rPr lang="en-US" sz="1100" b="0" i="0" u="none" strike="noStrike" dirty="0">
                          <a:solidFill>
                            <a:srgbClr val="000000"/>
                          </a:solidFill>
                          <a:effectLst/>
                          <a:latin typeface="Calibri"/>
                        </a:rPr>
                        <a:t>1 to 4 years or More of College, or Full-Time Technical or Vocational School</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gridSpan="2">
                  <a:txBody>
                    <a:bodyPr/>
                    <a:lstStyle/>
                    <a:p>
                      <a:pPr algn="l" fontAlgn="b"/>
                      <a:r>
                        <a:rPr lang="en-US" sz="1100" b="0" i="0" u="none" strike="noStrike" dirty="0">
                          <a:solidFill>
                            <a:srgbClr val="000000"/>
                          </a:solidFill>
                          <a:effectLst/>
                          <a:latin typeface="Calibri"/>
                        </a:rPr>
                        <a:t>Some College No Degree</a:t>
                      </a:r>
                    </a:p>
                  </a:txBody>
                  <a:tcPr marL="9467" marR="9467" marT="9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r>
              <a:tr h="226763">
                <a:tc>
                  <a:txBody>
                    <a:bodyPr/>
                    <a:lstStyle/>
                    <a:p>
                      <a:pPr algn="l" fontAlgn="b"/>
                      <a:r>
                        <a:rPr lang="en-US" sz="1100" b="0" i="0" u="none" strike="noStrike" dirty="0">
                          <a:solidFill>
                            <a:srgbClr val="000000"/>
                          </a:solidFill>
                          <a:effectLst/>
                          <a:latin typeface="Calibri"/>
                        </a:rPr>
                        <a:t> </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0D0D"/>
                    </a:solidFill>
                  </a:tcPr>
                </a:tc>
                <a:tc gridSpan="2">
                  <a:txBody>
                    <a:bodyPr/>
                    <a:lstStyle/>
                    <a:p>
                      <a:pPr algn="r" fontAlgn="b"/>
                      <a:r>
                        <a:rPr lang="en-US" sz="1100" b="0" i="0" u="none" strike="noStrike" dirty="0">
                          <a:solidFill>
                            <a:srgbClr val="000000"/>
                          </a:solidFill>
                          <a:effectLst/>
                          <a:latin typeface="Calibri"/>
                        </a:rPr>
                        <a:t>Number of Years Completed</a:t>
                      </a:r>
                    </a:p>
                  </a:txBody>
                  <a:tcPr marL="9467" marR="9467" marT="946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412906">
                <a:tc gridSpan="4">
                  <a:txBody>
                    <a:bodyPr/>
                    <a:lstStyle/>
                    <a:p>
                      <a:pPr algn="ctr" fontAlgn="b"/>
                      <a:r>
                        <a:rPr lang="en-US" sz="1100" b="0" i="1" u="none" strike="noStrike" dirty="0">
                          <a:solidFill>
                            <a:srgbClr val="000000"/>
                          </a:solidFill>
                          <a:effectLst/>
                          <a:latin typeface="Calibri"/>
                        </a:rPr>
                        <a:t>If you have the original intake form and know how many years they completed of college with no degree select it here.  If you do not know how many years they completed or if they completed more than 3 years just select </a:t>
                      </a:r>
                      <a:r>
                        <a:rPr lang="en-US" sz="1100" b="1" i="1" u="none" strike="noStrike" dirty="0">
                          <a:solidFill>
                            <a:srgbClr val="000000"/>
                          </a:solidFill>
                          <a:effectLst/>
                          <a:latin typeface="Calibri"/>
                        </a:rPr>
                        <a:t>3 Years of College (No Degree)</a:t>
                      </a:r>
                      <a:r>
                        <a:rPr lang="en-US" sz="1100" b="0" i="1" u="none" strike="noStrike" dirty="0">
                          <a:solidFill>
                            <a:srgbClr val="000000"/>
                          </a:solidFill>
                          <a:effectLst/>
                          <a:latin typeface="Calibri"/>
                        </a:rPr>
                        <a:t>.</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6763">
                <a:tc>
                  <a:txBody>
                    <a:bodyPr/>
                    <a:lstStyle/>
                    <a:p>
                      <a:pPr algn="l" fontAlgn="b"/>
                      <a:r>
                        <a:rPr lang="en-US" sz="1100" b="0" i="0" u="none" strike="noStrike" dirty="0">
                          <a:solidFill>
                            <a:srgbClr val="000000"/>
                          </a:solidFill>
                          <a:effectLst/>
                          <a:latin typeface="Calibri"/>
                        </a:rPr>
                        <a:t> </a:t>
                      </a:r>
                    </a:p>
                  </a:txBody>
                  <a:tcPr marL="9467" marR="9467" marT="94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0D0D"/>
                    </a:solidFill>
                  </a:tcPr>
                </a:tc>
                <a:tc gridSpan="2">
                  <a:txBody>
                    <a:bodyPr/>
                    <a:lstStyle/>
                    <a:p>
                      <a:pPr algn="l" fontAlgn="b"/>
                      <a:r>
                        <a:rPr lang="en-US" sz="1100" b="0" i="0" u="none" strike="noStrike" dirty="0">
                          <a:solidFill>
                            <a:srgbClr val="000000"/>
                          </a:solidFill>
                          <a:effectLst/>
                          <a:latin typeface="Calibri"/>
                        </a:rPr>
                        <a:t>Certificate of Proficiency</a:t>
                      </a:r>
                    </a:p>
                  </a:txBody>
                  <a:tcPr marL="9467" marR="9467" marT="946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4D79B"/>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D79B"/>
                    </a:solidFill>
                  </a:tcPr>
                </a:tc>
              </a:tr>
              <a:tr h="226763">
                <a:tc>
                  <a:txBody>
                    <a:bodyPr/>
                    <a:lstStyle/>
                    <a:p>
                      <a:pPr algn="l" fontAlgn="b"/>
                      <a:r>
                        <a:rPr lang="en-US" sz="1100" b="0" i="0" u="none" strike="noStrike" dirty="0">
                          <a:solidFill>
                            <a:srgbClr val="000000"/>
                          </a:solidFill>
                          <a:effectLst/>
                          <a:latin typeface="Calibri"/>
                        </a:rPr>
                        <a:t> </a:t>
                      </a:r>
                    </a:p>
                  </a:txBody>
                  <a:tcPr marL="9467" marR="9467" marT="94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0D0D"/>
                    </a:solidFill>
                  </a:tcPr>
                </a:tc>
                <a:tc gridSpan="2">
                  <a:txBody>
                    <a:bodyPr/>
                    <a:lstStyle/>
                    <a:p>
                      <a:pPr algn="l" fontAlgn="b"/>
                      <a:r>
                        <a:rPr lang="en-US" sz="1100" b="0" i="0" u="none" strike="noStrike" dirty="0">
                          <a:solidFill>
                            <a:srgbClr val="000000"/>
                          </a:solidFill>
                          <a:effectLst/>
                          <a:latin typeface="Calibri"/>
                        </a:rPr>
                        <a:t>Technical Certificate</a:t>
                      </a:r>
                    </a:p>
                  </a:txBody>
                  <a:tcPr marL="9467" marR="9467" marT="946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tr>
              <a:tr h="212123">
                <a:tc gridSpan="4">
                  <a:txBody>
                    <a:bodyPr/>
                    <a:lstStyle/>
                    <a:p>
                      <a:pPr algn="ctr" fontAlgn="ctr"/>
                      <a:r>
                        <a:rPr lang="en-US" sz="1100" b="0" i="1" u="none" strike="noStrike" dirty="0">
                          <a:solidFill>
                            <a:srgbClr val="000000"/>
                          </a:solidFill>
                          <a:effectLst/>
                          <a:latin typeface="Calibri"/>
                        </a:rPr>
                        <a:t>These options will only apply if you have the new intake form.</a:t>
                      </a:r>
                    </a:p>
                  </a:txBody>
                  <a:tcPr marL="9467" marR="9467"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6763">
                <a:tc>
                  <a:txBody>
                    <a:bodyPr/>
                    <a:lstStyle/>
                    <a:p>
                      <a:pPr algn="l" fontAlgn="b"/>
                      <a:r>
                        <a:rPr lang="en-US" sz="1100" b="0" i="0" u="none" strike="noStrike" dirty="0">
                          <a:solidFill>
                            <a:srgbClr val="000000"/>
                          </a:solidFill>
                          <a:effectLst/>
                          <a:latin typeface="Calibri"/>
                        </a:rPr>
                        <a:t>Associate's Degree</a:t>
                      </a:r>
                    </a:p>
                  </a:txBody>
                  <a:tcPr marL="9467" marR="9467" marT="9467"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9694"/>
                    </a:solidFill>
                  </a:tcPr>
                </a:tc>
                <a:tc gridSpan="2">
                  <a:txBody>
                    <a:bodyPr/>
                    <a:lstStyle/>
                    <a:p>
                      <a:pPr algn="l" fontAlgn="b"/>
                      <a:r>
                        <a:rPr lang="en-US" sz="1100" b="0" i="0" u="none" strike="noStrike" dirty="0">
                          <a:solidFill>
                            <a:srgbClr val="000000"/>
                          </a:solidFill>
                          <a:effectLst/>
                          <a:latin typeface="Calibri"/>
                        </a:rPr>
                        <a:t>Associate's Degree</a:t>
                      </a:r>
                    </a:p>
                  </a:txBody>
                  <a:tcPr marL="9467" marR="9467" marT="9467"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A9694"/>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9694"/>
                    </a:solidFill>
                  </a:tcPr>
                </a:tc>
              </a:tr>
              <a:tr h="226763">
                <a:tc>
                  <a:txBody>
                    <a:bodyPr/>
                    <a:lstStyle/>
                    <a:p>
                      <a:pPr algn="l" fontAlgn="b"/>
                      <a:r>
                        <a:rPr lang="en-US" sz="1100" b="0" i="0" u="none" strike="noStrike" dirty="0">
                          <a:solidFill>
                            <a:srgbClr val="000000"/>
                          </a:solidFill>
                          <a:effectLst/>
                          <a:latin typeface="Calibri"/>
                        </a:rPr>
                        <a:t>Bachelor's Degree</a:t>
                      </a:r>
                    </a:p>
                  </a:txBody>
                  <a:tcPr marL="9467" marR="9467" marT="9467"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A9694"/>
                    </a:solidFill>
                  </a:tcPr>
                </a:tc>
                <a:tc gridSpan="2">
                  <a:txBody>
                    <a:bodyPr/>
                    <a:lstStyle/>
                    <a:p>
                      <a:pPr algn="l" fontAlgn="b"/>
                      <a:r>
                        <a:rPr lang="en-US" sz="1100" b="0" i="0" u="none" strike="noStrike" dirty="0">
                          <a:solidFill>
                            <a:srgbClr val="000000"/>
                          </a:solidFill>
                          <a:effectLst/>
                          <a:latin typeface="Calibri"/>
                        </a:rPr>
                        <a:t>Bachelor's Degree</a:t>
                      </a:r>
                    </a:p>
                  </a:txBody>
                  <a:tcPr marL="9467" marR="9467" marT="9467" marB="0" anchor="b">
                    <a:lnL w="19050" cap="flat" cmpd="sng" algn="ctr">
                      <a:solidFill>
                        <a:srgbClr val="000000"/>
                      </a:solidFill>
                      <a:prstDash val="solid"/>
                      <a:round/>
                      <a:headEnd type="none" w="med" len="med"/>
                      <a:tailEnd type="none" w="med" len="med"/>
                    </a:lnL>
                    <a:lnR>
                      <a:noFill/>
                    </a:lnR>
                    <a:lnT>
                      <a:noFill/>
                    </a:lnT>
                    <a:lnB>
                      <a:noFill/>
                    </a:lnB>
                    <a:solidFill>
                      <a:srgbClr val="DA9694"/>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a:noFill/>
                    </a:lnT>
                    <a:lnB>
                      <a:noFill/>
                    </a:lnB>
                    <a:solidFill>
                      <a:srgbClr val="DA9694"/>
                    </a:solidFill>
                  </a:tcPr>
                </a:tc>
              </a:tr>
              <a:tr h="226763">
                <a:tc>
                  <a:txBody>
                    <a:bodyPr/>
                    <a:lstStyle/>
                    <a:p>
                      <a:pPr algn="l" fontAlgn="b"/>
                      <a:r>
                        <a:rPr lang="en-US" sz="1100" b="0" i="0" u="none" strike="noStrike" dirty="0">
                          <a:solidFill>
                            <a:srgbClr val="000000"/>
                          </a:solidFill>
                          <a:effectLst/>
                          <a:latin typeface="Calibri"/>
                        </a:rPr>
                        <a:t>Advanced Degree</a:t>
                      </a:r>
                    </a:p>
                  </a:txBody>
                  <a:tcPr marL="9467" marR="9467" marT="9467"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A9694"/>
                    </a:solidFill>
                  </a:tcPr>
                </a:tc>
                <a:tc gridSpan="2">
                  <a:txBody>
                    <a:bodyPr/>
                    <a:lstStyle/>
                    <a:p>
                      <a:pPr algn="l" fontAlgn="b"/>
                      <a:r>
                        <a:rPr lang="en-US" sz="1100" b="0" i="0" u="none" strike="noStrike" dirty="0">
                          <a:solidFill>
                            <a:srgbClr val="000000"/>
                          </a:solidFill>
                          <a:effectLst/>
                          <a:latin typeface="Calibri"/>
                        </a:rPr>
                        <a:t>Advanced Degree or Certificate</a:t>
                      </a:r>
                    </a:p>
                  </a:txBody>
                  <a:tcPr marL="9467" marR="9467" marT="9467" marB="0" anchor="b">
                    <a:lnL w="19050" cap="flat" cmpd="sng" algn="ctr">
                      <a:solidFill>
                        <a:srgbClr val="000000"/>
                      </a:solidFill>
                      <a:prstDash val="solid"/>
                      <a:round/>
                      <a:headEnd type="none" w="med" len="med"/>
                      <a:tailEnd type="none" w="med" len="med"/>
                    </a:lnL>
                    <a:lnR>
                      <a:noFill/>
                    </a:lnR>
                    <a:lnT>
                      <a:noFill/>
                    </a:lnT>
                    <a:lnB>
                      <a:noFill/>
                    </a:lnB>
                    <a:solidFill>
                      <a:srgbClr val="DA9694"/>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a:noFill/>
                    </a:lnT>
                    <a:lnB>
                      <a:noFill/>
                    </a:lnB>
                    <a:solidFill>
                      <a:srgbClr val="DA9694"/>
                    </a:solidFill>
                  </a:tcPr>
                </a:tc>
              </a:tr>
              <a:tr h="226763">
                <a:tc>
                  <a:txBody>
                    <a:bodyPr/>
                    <a:lstStyle/>
                    <a:p>
                      <a:pPr algn="l" fontAlgn="b"/>
                      <a:r>
                        <a:rPr lang="en-US" sz="1100" b="0" i="0" u="none" strike="noStrike" dirty="0">
                          <a:solidFill>
                            <a:srgbClr val="000000"/>
                          </a:solidFill>
                          <a:effectLst/>
                          <a:latin typeface="Calibri"/>
                        </a:rPr>
                        <a:t> </a:t>
                      </a:r>
                    </a:p>
                  </a:txBody>
                  <a:tcPr marL="9467" marR="9467" marT="9467"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en-US" sz="1100" b="0" i="0" u="none" strike="noStrike" dirty="0">
                          <a:solidFill>
                            <a:srgbClr val="000000"/>
                          </a:solidFill>
                          <a:effectLst/>
                          <a:latin typeface="Calibri"/>
                        </a:rPr>
                        <a:t>Other</a:t>
                      </a:r>
                    </a:p>
                  </a:txBody>
                  <a:tcPr marL="9467" marR="9467" marT="9467" marB="0" anchor="b">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A9694"/>
                    </a:solidFill>
                  </a:tcPr>
                </a:tc>
                <a:tc gridSpan="2">
                  <a:txBody>
                    <a:bodyPr/>
                    <a:lstStyle/>
                    <a:p>
                      <a:pPr algn="ctr" fontAlgn="b"/>
                      <a:r>
                        <a:rPr lang="en-US" sz="1100" b="0" i="0" u="none" strike="noStrike" dirty="0">
                          <a:solidFill>
                            <a:srgbClr val="000000"/>
                          </a:solidFill>
                          <a:effectLst/>
                          <a:latin typeface="Calibri"/>
                        </a:rPr>
                        <a:t> </a:t>
                      </a:r>
                    </a:p>
                  </a:txBody>
                  <a:tcPr marL="9467" marR="9467" marT="946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r>
              <a:tr h="238102">
                <a:tc gridSpan="4">
                  <a:txBody>
                    <a:bodyPr/>
                    <a:lstStyle/>
                    <a:p>
                      <a:pPr algn="ctr" fontAlgn="b"/>
                      <a:r>
                        <a:rPr lang="en-US" sz="1100" b="0" i="1" u="none" strike="noStrike" dirty="0">
                          <a:solidFill>
                            <a:srgbClr val="000000"/>
                          </a:solidFill>
                          <a:effectLst/>
                          <a:latin typeface="Calibri"/>
                        </a:rPr>
                        <a:t>Mark as indicated on the intake form.</a:t>
                      </a:r>
                    </a:p>
                  </a:txBody>
                  <a:tcPr marL="9467" marR="9467" marT="9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8583618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533400"/>
            <a:ext cx="9144000" cy="435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chor="t">
            <a:noAutofit/>
          </a:bodyPr>
          <a:lstStyle/>
          <a:p>
            <a:r>
              <a:rPr lang="en-US" sz="3200" dirty="0" smtClean="0"/>
              <a:t>Veteran Status</a:t>
            </a:r>
            <a:endParaRPr lang="en-US" sz="3200" dirty="0"/>
          </a:p>
        </p:txBody>
      </p:sp>
      <p:sp>
        <p:nvSpPr>
          <p:cNvPr id="5" name="TextBox 4"/>
          <p:cNvSpPr txBox="1"/>
          <p:nvPr/>
        </p:nvSpPr>
        <p:spPr>
          <a:xfrm>
            <a:off x="542364" y="3124200"/>
            <a:ext cx="8077200" cy="3693319"/>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If the participant is not a veteran or the spouse of a veteran select no, if they are a veteran or spouse of a veteran select yes and then select one of the first three options that apply if they are an eligible veteran.  If none of the first three options apply select the fourth option of  </a:t>
            </a:r>
            <a:r>
              <a:rPr lang="en-US" b="1" dirty="0" smtClean="0">
                <a:solidFill>
                  <a:schemeClr val="bg2"/>
                </a:solidFill>
              </a:rPr>
              <a:t>None of the Above </a:t>
            </a:r>
            <a:r>
              <a:rPr lang="en-US" dirty="0" smtClean="0">
                <a:solidFill>
                  <a:schemeClr val="bg2"/>
                </a:solidFill>
              </a:rPr>
              <a:t>to indicate that while they may be a veteran, they are not an eligible veteran as defined by the requirements of this grant.</a:t>
            </a:r>
          </a:p>
          <a:p>
            <a:endParaRPr lang="en-US" dirty="0">
              <a:solidFill>
                <a:schemeClr val="bg2"/>
              </a:solidFill>
            </a:endParaRPr>
          </a:p>
          <a:p>
            <a:r>
              <a:rPr lang="en-US" b="1" dirty="0" smtClean="0">
                <a:solidFill>
                  <a:schemeClr val="bg2"/>
                </a:solidFill>
              </a:rPr>
              <a:t>****To be classified as an eligible veteran they must meet one of the first three options listed</a:t>
            </a:r>
            <a:r>
              <a:rPr lang="en-US" dirty="0" smtClean="0">
                <a:solidFill>
                  <a:schemeClr val="bg2"/>
                </a:solidFill>
              </a:rPr>
              <a:t>.</a:t>
            </a:r>
            <a:r>
              <a:rPr lang="en-US" b="1" dirty="0" smtClean="0">
                <a:solidFill>
                  <a:schemeClr val="bg2"/>
                </a:solidFill>
              </a:rPr>
              <a:t>****  </a:t>
            </a:r>
          </a:p>
          <a:p>
            <a:endParaRPr lang="en-US" b="1" dirty="0">
              <a:solidFill>
                <a:schemeClr val="bg2"/>
              </a:solidFill>
            </a:endParaRPr>
          </a:p>
          <a:p>
            <a:r>
              <a:rPr lang="en-US" dirty="0" smtClean="0">
                <a:solidFill>
                  <a:schemeClr val="bg2"/>
                </a:solidFill>
              </a:rPr>
              <a:t>If you did not collect information pertaining to whether they meet the definition of eligible veteran, you will need to do so, and return at a later date and update the intake form.</a:t>
            </a:r>
            <a:endParaRPr lang="en-US" dirty="0">
              <a:solidFill>
                <a:schemeClr val="bg2"/>
              </a:solidFill>
            </a:endParaRPr>
          </a:p>
        </p:txBody>
      </p:sp>
    </p:spTree>
    <p:extLst>
      <p:ext uri="{BB962C8B-B14F-4D97-AF65-F5344CB8AC3E}">
        <p14:creationId xmlns:p14="http://schemas.microsoft.com/office/powerpoint/2010/main" val="12583917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768" y="685800"/>
            <a:ext cx="913846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chor="t">
            <a:noAutofit/>
          </a:bodyPr>
          <a:lstStyle/>
          <a:p>
            <a:r>
              <a:rPr lang="en-US" sz="3200" dirty="0" smtClean="0"/>
              <a:t>Employment Status=Employed</a:t>
            </a:r>
            <a:endParaRPr lang="en-US" sz="3200" dirty="0"/>
          </a:p>
        </p:txBody>
      </p:sp>
      <p:sp>
        <p:nvSpPr>
          <p:cNvPr id="4" name="TextBox 3"/>
          <p:cNvSpPr txBox="1"/>
          <p:nvPr/>
        </p:nvSpPr>
        <p:spPr>
          <a:xfrm>
            <a:off x="533400" y="4657725"/>
            <a:ext cx="8077200" cy="2031325"/>
          </a:xfrm>
          <a:prstGeom prst="rect">
            <a:avLst/>
          </a:prstGeom>
          <a:solidFill>
            <a:schemeClr val="accent2">
              <a:lumMod val="40000"/>
              <a:lumOff val="60000"/>
            </a:schemeClr>
          </a:solidFill>
        </p:spPr>
        <p:txBody>
          <a:bodyPr wrap="square" rtlCol="0">
            <a:spAutoFit/>
          </a:bodyPr>
          <a:lstStyle/>
          <a:p>
            <a:r>
              <a:rPr lang="en-US" dirty="0" smtClean="0">
                <a:solidFill>
                  <a:schemeClr val="bg2"/>
                </a:solidFill>
              </a:rPr>
              <a:t>For each of the employment statuses there will be a series of additional questions that were not on the original intake form that are on the new intake form and are needed for proper reporting to the HUB.</a:t>
            </a:r>
          </a:p>
          <a:p>
            <a:endParaRPr lang="en-US" dirty="0">
              <a:solidFill>
                <a:schemeClr val="bg2"/>
              </a:solidFill>
            </a:endParaRPr>
          </a:p>
          <a:p>
            <a:r>
              <a:rPr lang="en-US" dirty="0" smtClean="0">
                <a:solidFill>
                  <a:schemeClr val="bg2"/>
                </a:solidFill>
              </a:rPr>
              <a:t>If they are employed you will need to indicate what type of worker they are, their current employer, job title, length of time with their current employer, and wages either per hour or per year.  It is preferable you get wages per hour if possible.</a:t>
            </a:r>
            <a:endParaRPr lang="en-US" dirty="0">
              <a:solidFill>
                <a:schemeClr val="bg2"/>
              </a:solidFill>
            </a:endParaRPr>
          </a:p>
        </p:txBody>
      </p:sp>
    </p:spTree>
    <p:extLst>
      <p:ext uri="{BB962C8B-B14F-4D97-AF65-F5344CB8AC3E}">
        <p14:creationId xmlns:p14="http://schemas.microsoft.com/office/powerpoint/2010/main" val="39937843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4196</TotalTime>
  <Words>1854</Words>
  <Application>Microsoft Macintosh PowerPoint</Application>
  <PresentationFormat>On-screen Show (4:3)</PresentationFormat>
  <Paragraphs>641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 Pop</vt:lpstr>
      <vt:lpstr>Arkansas Research Center’s  Unified Discretionary Grants  Data System Initial Training </vt:lpstr>
      <vt:lpstr>Login</vt:lpstr>
      <vt:lpstr>Home</vt:lpstr>
      <vt:lpstr>Participants</vt:lpstr>
      <vt:lpstr>Demographics/Intake</vt:lpstr>
      <vt:lpstr>Level of Education</vt:lpstr>
      <vt:lpstr>Level of Education</vt:lpstr>
      <vt:lpstr>Veteran Status</vt:lpstr>
      <vt:lpstr>Employment Status=Employed</vt:lpstr>
      <vt:lpstr>Employment Status= Employed, but Received Notice of Termination</vt:lpstr>
      <vt:lpstr>Employment Status= Not Employed/Unemployed</vt:lpstr>
      <vt:lpstr>Education and Training</vt:lpstr>
      <vt:lpstr>Education and Training</vt:lpstr>
      <vt:lpstr>Supportive and Financial Services</vt:lpstr>
      <vt:lpstr>Data Consent</vt:lpstr>
      <vt:lpstr>PowerPoint Presentation</vt:lpstr>
      <vt:lpstr>Program Tab</vt:lpstr>
      <vt:lpstr>Education and Training Tab</vt:lpstr>
      <vt:lpstr>PowerPoint Presentation</vt:lpstr>
      <vt:lpstr>PowerPoint Presentation</vt:lpstr>
      <vt:lpstr>questions</vt:lpstr>
      <vt:lpstr>Contacts</vt:lpstr>
    </vt:vector>
  </TitlesOfParts>
  <Company>University of Central Arkansas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Walker</dc:creator>
  <cp:lastModifiedBy>Nathan Gray</cp:lastModifiedBy>
  <cp:revision>46</cp:revision>
  <cp:lastPrinted>2013-07-11T15:37:45Z</cp:lastPrinted>
  <dcterms:created xsi:type="dcterms:W3CDTF">2013-07-08T18:06:21Z</dcterms:created>
  <dcterms:modified xsi:type="dcterms:W3CDTF">2013-07-12T18:25:40Z</dcterms:modified>
</cp:coreProperties>
</file>